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8" r:id="rId4"/>
    <p:sldId id="259" r:id="rId5"/>
    <p:sldId id="260" r:id="rId6"/>
    <p:sldId id="261" r:id="rId7"/>
    <p:sldId id="273" r:id="rId8"/>
    <p:sldId id="274" r:id="rId9"/>
    <p:sldId id="275" r:id="rId10"/>
    <p:sldId id="265" r:id="rId11"/>
    <p:sldId id="266" r:id="rId12"/>
    <p:sldId id="267" r:id="rId13"/>
    <p:sldId id="268" r:id="rId14"/>
    <p:sldId id="269" r:id="rId15"/>
    <p:sldId id="272" r:id="rId1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76FD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4" autoAdjust="0"/>
    <p:restoredTop sz="94660"/>
  </p:normalViewPr>
  <p:slideViewPr>
    <p:cSldViewPr snapToGrid="0">
      <p:cViewPr varScale="1">
        <p:scale>
          <a:sx n="67" d="100"/>
          <a:sy n="67" d="100"/>
        </p:scale>
        <p:origin x="644" y="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BD4574B1-6909-485A-9B0F-A8181F31B0DE}"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269C5-CE69-4116-870F-ED36D5A7BA21}" type="slidenum">
              <a:rPr lang="en-US" smtClean="0"/>
              <a:t>‹#›</a:t>
            </a:fld>
            <a:endParaRPr lang="en-US"/>
          </a:p>
        </p:txBody>
      </p:sp>
    </p:spTree>
    <p:extLst>
      <p:ext uri="{BB962C8B-B14F-4D97-AF65-F5344CB8AC3E}">
        <p14:creationId xmlns:p14="http://schemas.microsoft.com/office/powerpoint/2010/main" val="38426678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574B1-6909-485A-9B0F-A8181F31B0DE}"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269C5-CE69-4116-870F-ED36D5A7BA21}" type="slidenum">
              <a:rPr lang="en-US" smtClean="0"/>
              <a:t>‹#›</a:t>
            </a:fld>
            <a:endParaRPr lang="en-US"/>
          </a:p>
        </p:txBody>
      </p:sp>
    </p:spTree>
    <p:extLst>
      <p:ext uri="{BB962C8B-B14F-4D97-AF65-F5344CB8AC3E}">
        <p14:creationId xmlns:p14="http://schemas.microsoft.com/office/powerpoint/2010/main" val="31722979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574B1-6909-485A-9B0F-A8181F31B0DE}"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269C5-CE69-4116-870F-ED36D5A7BA21}" type="slidenum">
              <a:rPr lang="en-US" smtClean="0"/>
              <a:t>‹#›</a:t>
            </a:fld>
            <a:endParaRPr lang="en-US"/>
          </a:p>
        </p:txBody>
      </p:sp>
    </p:spTree>
    <p:extLst>
      <p:ext uri="{BB962C8B-B14F-4D97-AF65-F5344CB8AC3E}">
        <p14:creationId xmlns:p14="http://schemas.microsoft.com/office/powerpoint/2010/main" val="506877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D4574B1-6909-485A-9B0F-A8181F31B0DE}"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269C5-CE69-4116-870F-ED36D5A7BA21}" type="slidenum">
              <a:rPr lang="en-US" smtClean="0"/>
              <a:t>‹#›</a:t>
            </a:fld>
            <a:endParaRPr lang="en-US"/>
          </a:p>
        </p:txBody>
      </p:sp>
    </p:spTree>
    <p:extLst>
      <p:ext uri="{BB962C8B-B14F-4D97-AF65-F5344CB8AC3E}">
        <p14:creationId xmlns:p14="http://schemas.microsoft.com/office/powerpoint/2010/main" val="2864240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D4574B1-6909-485A-9B0F-A8181F31B0DE}" type="datetimeFigureOut">
              <a:rPr lang="en-US" smtClean="0"/>
              <a:t>7/28/2022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0A269C5-CE69-4116-870F-ED36D5A7BA21}" type="slidenum">
              <a:rPr lang="en-US" smtClean="0"/>
              <a:t>‹#›</a:t>
            </a:fld>
            <a:endParaRPr lang="en-US"/>
          </a:p>
        </p:txBody>
      </p:sp>
    </p:spTree>
    <p:extLst>
      <p:ext uri="{BB962C8B-B14F-4D97-AF65-F5344CB8AC3E}">
        <p14:creationId xmlns:p14="http://schemas.microsoft.com/office/powerpoint/2010/main" val="375587649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BD4574B1-6909-485A-9B0F-A8181F31B0DE}"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269C5-CE69-4116-870F-ED36D5A7BA21}" type="slidenum">
              <a:rPr lang="en-US" smtClean="0"/>
              <a:t>‹#›</a:t>
            </a:fld>
            <a:endParaRPr lang="en-US"/>
          </a:p>
        </p:txBody>
      </p:sp>
    </p:spTree>
    <p:extLst>
      <p:ext uri="{BB962C8B-B14F-4D97-AF65-F5344CB8AC3E}">
        <p14:creationId xmlns:p14="http://schemas.microsoft.com/office/powerpoint/2010/main" val="40631389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D4574B1-6909-485A-9B0F-A8181F31B0DE}" type="datetimeFigureOut">
              <a:rPr lang="en-US" smtClean="0"/>
              <a:t>7/28/2022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0A269C5-CE69-4116-870F-ED36D5A7BA21}" type="slidenum">
              <a:rPr lang="en-US" smtClean="0"/>
              <a:t>‹#›</a:t>
            </a:fld>
            <a:endParaRPr lang="en-US"/>
          </a:p>
        </p:txBody>
      </p:sp>
    </p:spTree>
    <p:extLst>
      <p:ext uri="{BB962C8B-B14F-4D97-AF65-F5344CB8AC3E}">
        <p14:creationId xmlns:p14="http://schemas.microsoft.com/office/powerpoint/2010/main" val="205696218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BD4574B1-6909-485A-9B0F-A8181F31B0DE}" type="datetimeFigureOut">
              <a:rPr lang="en-US" smtClean="0"/>
              <a:t>7/28/2022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0A269C5-CE69-4116-870F-ED36D5A7BA21}" type="slidenum">
              <a:rPr lang="en-US" smtClean="0"/>
              <a:t>‹#›</a:t>
            </a:fld>
            <a:endParaRPr lang="en-US"/>
          </a:p>
        </p:txBody>
      </p:sp>
    </p:spTree>
    <p:extLst>
      <p:ext uri="{BB962C8B-B14F-4D97-AF65-F5344CB8AC3E}">
        <p14:creationId xmlns:p14="http://schemas.microsoft.com/office/powerpoint/2010/main" val="82066224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D4574B1-6909-485A-9B0F-A8181F31B0DE}" type="datetimeFigureOut">
              <a:rPr lang="en-US" smtClean="0"/>
              <a:t>7/28/2022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0A269C5-CE69-4116-870F-ED36D5A7BA21}" type="slidenum">
              <a:rPr lang="en-US" smtClean="0"/>
              <a:t>‹#›</a:t>
            </a:fld>
            <a:endParaRPr lang="en-US"/>
          </a:p>
        </p:txBody>
      </p:sp>
    </p:spTree>
    <p:extLst>
      <p:ext uri="{BB962C8B-B14F-4D97-AF65-F5344CB8AC3E}">
        <p14:creationId xmlns:p14="http://schemas.microsoft.com/office/powerpoint/2010/main" val="223274993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4574B1-6909-485A-9B0F-A8181F31B0DE}"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269C5-CE69-4116-870F-ED36D5A7BA21}" type="slidenum">
              <a:rPr lang="en-US" smtClean="0"/>
              <a:t>‹#›</a:t>
            </a:fld>
            <a:endParaRPr lang="en-US"/>
          </a:p>
        </p:txBody>
      </p:sp>
    </p:spTree>
    <p:extLst>
      <p:ext uri="{BB962C8B-B14F-4D97-AF65-F5344CB8AC3E}">
        <p14:creationId xmlns:p14="http://schemas.microsoft.com/office/powerpoint/2010/main" val="346268759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BD4574B1-6909-485A-9B0F-A8181F31B0DE}" type="datetimeFigureOut">
              <a:rPr lang="en-US" smtClean="0"/>
              <a:t>7/28/2022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0A269C5-CE69-4116-870F-ED36D5A7BA21}" type="slidenum">
              <a:rPr lang="en-US" smtClean="0"/>
              <a:t>‹#›</a:t>
            </a:fld>
            <a:endParaRPr lang="en-US"/>
          </a:p>
        </p:txBody>
      </p:sp>
    </p:spTree>
    <p:extLst>
      <p:ext uri="{BB962C8B-B14F-4D97-AF65-F5344CB8AC3E}">
        <p14:creationId xmlns:p14="http://schemas.microsoft.com/office/powerpoint/2010/main" val="363674236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D4574B1-6909-485A-9B0F-A8181F31B0DE}" type="datetimeFigureOut">
              <a:rPr lang="en-US" smtClean="0"/>
              <a:t>7/28/2022</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0A269C5-CE69-4116-870F-ED36D5A7BA21}" type="slidenum">
              <a:rPr lang="en-US" smtClean="0"/>
              <a:t>‹#›</a:t>
            </a:fld>
            <a:endParaRPr lang="en-US"/>
          </a:p>
        </p:txBody>
      </p:sp>
    </p:spTree>
    <p:extLst>
      <p:ext uri="{BB962C8B-B14F-4D97-AF65-F5344CB8AC3E}">
        <p14:creationId xmlns:p14="http://schemas.microsoft.com/office/powerpoint/2010/main" val="24755390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bin"/><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0.bin"/><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1.bin"/><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2.bin"/><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3.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14.bin"/><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oleObject" Target="../embeddings/oleObject15.bin"/><Relationship Id="rId2" Type="http://schemas.openxmlformats.org/officeDocument/2006/relationships/image" Target="../media/image4.wmf"/><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oleObject" Target="../embeddings/oleObject5.bin"/><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6.bin"/><Relationship Id="rId1" Type="http://schemas.openxmlformats.org/officeDocument/2006/relationships/slideLayout" Target="../slideLayouts/slideLayout2.xml"/><Relationship Id="rId4" Type="http://schemas.openxmlformats.org/officeDocument/2006/relationships/image" Target="../media/image3.wmf"/></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7.bin"/><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8.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oleObject" Target="../embeddings/oleObject9.bin"/><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a:solidFill>
                  <a:schemeClr val="tx2">
                    <a:lumMod val="50000"/>
                  </a:schemeClr>
                </a:solidFill>
                <a:latin typeface="Berlin Sans FB Demi" pitchFamily="34" charset="0"/>
              </a:rPr>
              <a:t>INT217</a:t>
            </a:r>
            <a:br>
              <a:rPr lang="en-US" dirty="0">
                <a:solidFill>
                  <a:schemeClr val="tx2">
                    <a:lumMod val="50000"/>
                  </a:schemeClr>
                </a:solidFill>
                <a:latin typeface="Berlin Sans FB Demi" pitchFamily="34" charset="0"/>
              </a:rPr>
            </a:br>
            <a:r>
              <a:rPr lang="en-US" dirty="0">
                <a:solidFill>
                  <a:srgbClr val="FF0000"/>
                </a:solidFill>
                <a:latin typeface="Berlin Sans FB" panose="020E0602020502020306" pitchFamily="34" charset="0"/>
              </a:rPr>
              <a:t>I</a:t>
            </a:r>
            <a:r>
              <a:rPr lang="en-US" b="1" dirty="0">
                <a:solidFill>
                  <a:srgbClr val="FF0000"/>
                </a:solidFill>
                <a:latin typeface="Berlin Sans FB" panose="020E0602020502020306" pitchFamily="34" charset="0"/>
              </a:rPr>
              <a:t>NTRODUCTION TODATA MANAGEMENT</a:t>
            </a:r>
            <a:endParaRPr lang="en-US" dirty="0">
              <a:solidFill>
                <a:srgbClr val="FF0000"/>
              </a:solidFill>
              <a:latin typeface="Berlin Sans FB" panose="020E0602020502020306" pitchFamily="34" charset="0"/>
            </a:endParaRPr>
          </a:p>
        </p:txBody>
      </p:sp>
      <p:sp>
        <p:nvSpPr>
          <p:cNvPr id="3" name="Subtitle 2"/>
          <p:cNvSpPr>
            <a:spLocks noGrp="1"/>
          </p:cNvSpPr>
          <p:nvPr>
            <p:ph type="subTitle" idx="1"/>
          </p:nvPr>
        </p:nvSpPr>
        <p:spPr/>
        <p:txBody>
          <a:bodyPr/>
          <a:lstStyle/>
          <a:p>
            <a:r>
              <a:rPr lang="en-US" dirty="0">
                <a:solidFill>
                  <a:schemeClr val="accent1">
                    <a:lumMod val="75000"/>
                  </a:schemeClr>
                </a:solidFill>
                <a:latin typeface="Arial Rounded MT Bold" pitchFamily="34" charset="0"/>
              </a:rPr>
              <a:t>Lecture #0</a:t>
            </a:r>
            <a:endParaRPr lang="en-IN" dirty="0">
              <a:solidFill>
                <a:schemeClr val="accent1">
                  <a:lumMod val="75000"/>
                </a:schemeClr>
              </a:solidFill>
              <a:latin typeface="Arial Rounded MT Bold" pitchFamily="34" charset="0"/>
            </a:endParaRPr>
          </a:p>
          <a:p>
            <a:endParaRPr lang="en-US" dirty="0"/>
          </a:p>
        </p:txBody>
      </p:sp>
      <p:graphicFrame>
        <p:nvGraphicFramePr>
          <p:cNvPr id="4" name="Object 86"/>
          <p:cNvGraphicFramePr>
            <a:graphicFrameLocks noChangeAspect="1"/>
          </p:cNvGraphicFramePr>
          <p:nvPr>
            <p:extLst>
              <p:ext uri="{D42A27DB-BD31-4B8C-83A1-F6EECF244321}">
                <p14:modId xmlns:p14="http://schemas.microsoft.com/office/powerpoint/2010/main" val="2429832386"/>
              </p:ext>
            </p:extLst>
          </p:nvPr>
        </p:nvGraphicFramePr>
        <p:xfrm>
          <a:off x="10176164" y="57151"/>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176164" y="57151"/>
                        <a:ext cx="1676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0278675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C00000"/>
                </a:solidFill>
              </a:rPr>
              <a:t>Course contents</a:t>
            </a:r>
            <a:endParaRPr lang="en-US" dirty="0"/>
          </a:p>
        </p:txBody>
      </p:sp>
      <p:sp>
        <p:nvSpPr>
          <p:cNvPr id="3" name="Content Placeholder 2"/>
          <p:cNvSpPr>
            <a:spLocks noGrp="1"/>
          </p:cNvSpPr>
          <p:nvPr>
            <p:ph idx="1"/>
          </p:nvPr>
        </p:nvSpPr>
        <p:spPr/>
        <p:txBody>
          <a:bodyPr>
            <a:normAutofit/>
          </a:bodyPr>
          <a:lstStyle/>
          <a:p>
            <a:pPr marL="0" indent="0">
              <a:buNone/>
            </a:pPr>
            <a:r>
              <a:rPr lang="en-US" b="1" dirty="0"/>
              <a:t>Unit I Spreadsheet functions to organize data : </a:t>
            </a:r>
            <a:r>
              <a:rPr lang="en-US" dirty="0"/>
              <a:t>cell reference styles, creating and working with formulas, text functions, date and time functions, lookup and reference functions, mathematical and statistical functions, information and volatile functions, logical and financial functions, formula auditing, error handling, string functions Introduction to Microsoft Excel : UI Basics : introduction to UI basics, about excel, workbooks and worksheets, customizing excel, reference styles, number formatting, custom number formatting, conditional formatting, format as table</a:t>
            </a:r>
          </a:p>
        </p:txBody>
      </p:sp>
      <p:graphicFrame>
        <p:nvGraphicFramePr>
          <p:cNvPr id="4" name="Object 17"/>
          <p:cNvGraphicFramePr>
            <a:graphicFrameLocks noChangeAspect="1"/>
          </p:cNvGraphicFramePr>
          <p:nvPr>
            <p:extLst>
              <p:ext uri="{D42A27DB-BD31-4B8C-83A1-F6EECF244321}">
                <p14:modId xmlns:p14="http://schemas.microsoft.com/office/powerpoint/2010/main" val="2035457889"/>
              </p:ext>
            </p:extLst>
          </p:nvPr>
        </p:nvGraphicFramePr>
        <p:xfrm>
          <a:off x="9417627" y="3651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627" y="365125"/>
                        <a:ext cx="1676400" cy="6794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413193578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16082" y="396298"/>
            <a:ext cx="10515600" cy="1325563"/>
          </a:xfrm>
        </p:spPr>
        <p:txBody>
          <a:bodyPr/>
          <a:lstStyle/>
          <a:p>
            <a:r>
              <a:rPr lang="en-US" altLang="en-US" dirty="0">
                <a:solidFill>
                  <a:srgbClr val="C00000"/>
                </a:solidFill>
              </a:rPr>
              <a:t>Course contents</a:t>
            </a:r>
            <a:endParaRPr lang="en-US" dirty="0"/>
          </a:p>
        </p:txBody>
      </p:sp>
      <p:sp>
        <p:nvSpPr>
          <p:cNvPr id="3" name="Content Placeholder 2"/>
          <p:cNvSpPr>
            <a:spLocks noGrp="1"/>
          </p:cNvSpPr>
          <p:nvPr>
            <p:ph idx="1"/>
          </p:nvPr>
        </p:nvSpPr>
        <p:spPr>
          <a:xfrm>
            <a:off x="713509" y="1420380"/>
            <a:ext cx="10515600" cy="4351338"/>
          </a:xfrm>
        </p:spPr>
        <p:txBody>
          <a:bodyPr>
            <a:normAutofit/>
          </a:bodyPr>
          <a:lstStyle/>
          <a:p>
            <a:pPr marL="0" indent="0">
              <a:buNone/>
            </a:pPr>
            <a:r>
              <a:rPr lang="en-US" b="1" dirty="0"/>
              <a:t>Unit II Data representation and manipulation </a:t>
            </a:r>
            <a:r>
              <a:rPr lang="en-US" dirty="0"/>
              <a:t>: filter, advanced filter for complex criterion, sorting and custom sorting, pivot table and pivot chart, power pivot, import data from different sources into power pivot, reducing file size in power pivoting, connect to multiple different external datasets, DAX functions</a:t>
            </a:r>
          </a:p>
        </p:txBody>
      </p:sp>
      <p:graphicFrame>
        <p:nvGraphicFramePr>
          <p:cNvPr id="4" name="Object 17"/>
          <p:cNvGraphicFramePr>
            <a:graphicFrameLocks noChangeAspect="1"/>
          </p:cNvGraphicFramePr>
          <p:nvPr>
            <p:extLst>
              <p:ext uri="{D42A27DB-BD31-4B8C-83A1-F6EECF244321}">
                <p14:modId xmlns:p14="http://schemas.microsoft.com/office/powerpoint/2010/main" val="2035457889"/>
              </p:ext>
            </p:extLst>
          </p:nvPr>
        </p:nvGraphicFramePr>
        <p:xfrm>
          <a:off x="9417627" y="3651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627" y="365125"/>
                        <a:ext cx="1676400" cy="6794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117894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C00000"/>
                </a:solidFill>
              </a:rPr>
              <a:t>Course contents</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b="1" dirty="0"/>
              <a:t>Unit III Advanced graphing and charting : </a:t>
            </a:r>
            <a:r>
              <a:rPr lang="en-US" dirty="0"/>
              <a:t>charts, combo charts, working with objects charts, dynamic charts and dynamic data source for charts print areas, views for a worksheet, various printing techniques </a:t>
            </a:r>
          </a:p>
          <a:p>
            <a:pPr marL="0" indent="0">
              <a:buNone/>
            </a:pPr>
            <a:r>
              <a:rPr lang="en-US" b="1" dirty="0"/>
              <a:t>Data protection techniques : </a:t>
            </a:r>
            <a:r>
              <a:rPr lang="en-US" dirty="0"/>
              <a:t>worksheet protection, protect specific range, workbook protection</a:t>
            </a:r>
          </a:p>
          <a:p>
            <a:pPr marL="0" indent="0">
              <a:buNone/>
            </a:pPr>
            <a:r>
              <a:rPr lang="en-US" b="1" dirty="0"/>
              <a:t>Unit IV Building a model : </a:t>
            </a:r>
            <a:r>
              <a:rPr lang="en-US" dirty="0"/>
              <a:t>introduction to building a model, about model and assumptions, diagramming the flow with exercise, </a:t>
            </a:r>
            <a:r>
              <a:rPr lang="en-US" dirty="0" err="1"/>
              <a:t>wireframing</a:t>
            </a:r>
            <a:r>
              <a:rPr lang="en-US" dirty="0"/>
              <a:t> with exercise, preparing the data with exercise, linking up formulas with exercise, sensitivity analysis with exercise, case study: forecasting with a model </a:t>
            </a:r>
            <a:r>
              <a:rPr lang="en-US" dirty="0" err="1"/>
              <a:t>ction</a:t>
            </a:r>
            <a:r>
              <a:rPr lang="en-US" dirty="0"/>
              <a:t> and encryption</a:t>
            </a:r>
          </a:p>
        </p:txBody>
      </p:sp>
      <p:graphicFrame>
        <p:nvGraphicFramePr>
          <p:cNvPr id="4" name="Object 17"/>
          <p:cNvGraphicFramePr>
            <a:graphicFrameLocks noChangeAspect="1"/>
          </p:cNvGraphicFramePr>
          <p:nvPr>
            <p:extLst>
              <p:ext uri="{D42A27DB-BD31-4B8C-83A1-F6EECF244321}">
                <p14:modId xmlns:p14="http://schemas.microsoft.com/office/powerpoint/2010/main" val="2035457889"/>
              </p:ext>
            </p:extLst>
          </p:nvPr>
        </p:nvGraphicFramePr>
        <p:xfrm>
          <a:off x="9417627" y="3651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627" y="365125"/>
                        <a:ext cx="1676400" cy="6794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93290574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381000" y="292388"/>
            <a:ext cx="10515600" cy="1325563"/>
          </a:xfrm>
        </p:spPr>
        <p:txBody>
          <a:bodyPr/>
          <a:lstStyle/>
          <a:p>
            <a:r>
              <a:rPr lang="en-US" altLang="en-US" dirty="0">
                <a:solidFill>
                  <a:srgbClr val="C00000"/>
                </a:solidFill>
              </a:rPr>
              <a:t>Course contents</a:t>
            </a:r>
            <a:endParaRPr lang="en-US" dirty="0"/>
          </a:p>
        </p:txBody>
      </p:sp>
      <p:sp>
        <p:nvSpPr>
          <p:cNvPr id="3" name="Content Placeholder 2"/>
          <p:cNvSpPr>
            <a:spLocks noGrp="1"/>
          </p:cNvSpPr>
          <p:nvPr>
            <p:ph idx="1"/>
          </p:nvPr>
        </p:nvSpPr>
        <p:spPr/>
        <p:txBody>
          <a:bodyPr/>
          <a:lstStyle/>
          <a:p>
            <a:pPr marL="0" indent="0">
              <a:buNone/>
            </a:pPr>
            <a:r>
              <a:rPr lang="en-US" b="1" dirty="0"/>
              <a:t>Unit V Multidimensional data : </a:t>
            </a:r>
            <a:r>
              <a:rPr lang="en-US" dirty="0"/>
              <a:t>ETL overview, extracting data, transformations, loading data, simple ETL processing, ETL tools, data sources and destinations, OLTP and OLAP, multidimensional data models, data cube, grouping sets in T-SQL </a:t>
            </a:r>
          </a:p>
          <a:p>
            <a:pPr marL="0" indent="0">
              <a:buNone/>
            </a:pPr>
            <a:endParaRPr lang="en-US" dirty="0"/>
          </a:p>
          <a:p>
            <a:pPr marL="0" indent="0">
              <a:buNone/>
            </a:pPr>
            <a:r>
              <a:rPr lang="en-US" b="1" dirty="0"/>
              <a:t>Unit VI Data Processing using Tableau Prep : </a:t>
            </a:r>
            <a:r>
              <a:rPr lang="en-US" dirty="0"/>
              <a:t>introduction to tableau prep, installing tableau prep, basics of data preparation, connecting to data, creating data flow, blend data sources, cross-database join, project task, tableau prep for business </a:t>
            </a:r>
          </a:p>
        </p:txBody>
      </p:sp>
      <p:graphicFrame>
        <p:nvGraphicFramePr>
          <p:cNvPr id="4" name="Object 17"/>
          <p:cNvGraphicFramePr>
            <a:graphicFrameLocks noChangeAspect="1"/>
          </p:cNvGraphicFramePr>
          <p:nvPr>
            <p:extLst>
              <p:ext uri="{D42A27DB-BD31-4B8C-83A1-F6EECF244321}">
                <p14:modId xmlns:p14="http://schemas.microsoft.com/office/powerpoint/2010/main" val="2035457889"/>
              </p:ext>
            </p:extLst>
          </p:nvPr>
        </p:nvGraphicFramePr>
        <p:xfrm>
          <a:off x="9417627" y="3651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627" y="365125"/>
                        <a:ext cx="1676400" cy="6794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66594962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19991" y="167698"/>
            <a:ext cx="10515600" cy="1325563"/>
          </a:xfrm>
        </p:spPr>
        <p:txBody>
          <a:bodyPr/>
          <a:lstStyle/>
          <a:p>
            <a:r>
              <a:rPr lang="en-US" altLang="en-US" dirty="0">
                <a:solidFill>
                  <a:srgbClr val="C00000"/>
                </a:solidFill>
              </a:rPr>
              <a:t>Course contents</a:t>
            </a:r>
            <a:endParaRPr lang="en-US" dirty="0"/>
          </a:p>
        </p:txBody>
      </p:sp>
      <p:sp>
        <p:nvSpPr>
          <p:cNvPr id="3" name="Content Placeholder 2"/>
          <p:cNvSpPr>
            <a:spLocks noGrp="1"/>
          </p:cNvSpPr>
          <p:nvPr>
            <p:ph idx="1"/>
          </p:nvPr>
        </p:nvSpPr>
        <p:spPr/>
        <p:txBody>
          <a:bodyPr>
            <a:normAutofit/>
          </a:bodyPr>
          <a:lstStyle/>
          <a:p>
            <a:pPr marL="0" indent="0">
              <a:buNone/>
            </a:pPr>
            <a:r>
              <a:rPr lang="en-US" b="1" dirty="0"/>
              <a:t>Unit VII Introduction to spreadsheets : </a:t>
            </a:r>
            <a:r>
              <a:rPr lang="en-US" dirty="0"/>
              <a:t>basic terminology of excel, spreadsheet environment, object model of excel, customizing excel, reference styles, number formatting, custom number formatting, conditional formatting, format as table </a:t>
            </a:r>
          </a:p>
          <a:p>
            <a:pPr marL="0" indent="0">
              <a:buNone/>
            </a:pPr>
            <a:r>
              <a:rPr lang="en-US" b="1" dirty="0"/>
              <a:t>ETL processing with SSIS : </a:t>
            </a:r>
            <a:r>
              <a:rPr lang="en-US" dirty="0"/>
              <a:t>SQL programming for data science, creating SSIS projects, data wrangling before the load, uploading data, handling errors during ETL, data wrangling after the load, testing and deploying of the project </a:t>
            </a:r>
          </a:p>
        </p:txBody>
      </p:sp>
      <p:graphicFrame>
        <p:nvGraphicFramePr>
          <p:cNvPr id="4" name="Object 17"/>
          <p:cNvGraphicFramePr>
            <a:graphicFrameLocks noChangeAspect="1"/>
          </p:cNvGraphicFramePr>
          <p:nvPr>
            <p:extLst>
              <p:ext uri="{D42A27DB-BD31-4B8C-83A1-F6EECF244321}">
                <p14:modId xmlns:p14="http://schemas.microsoft.com/office/powerpoint/2010/main" val="2035457889"/>
              </p:ext>
            </p:extLst>
          </p:nvPr>
        </p:nvGraphicFramePr>
        <p:xfrm>
          <a:off x="9417627" y="3651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627" y="365125"/>
                        <a:ext cx="1676400" cy="679450"/>
                      </a:xfrm>
                      <a:prstGeom prst="rect">
                        <a:avLst/>
                      </a:prstGeom>
                      <a:noFill/>
                      <a:ln>
                        <a:noFill/>
                      </a:ln>
                    </p:spPr>
                  </p:pic>
                </p:oleObj>
              </mc:Fallback>
            </mc:AlternateContent>
          </a:graphicData>
        </a:graphic>
      </p:graphicFrame>
    </p:spTree>
    <p:extLst>
      <p:ext uri="{BB962C8B-B14F-4D97-AF65-F5344CB8AC3E}">
        <p14:creationId xmlns:p14="http://schemas.microsoft.com/office/powerpoint/2010/main" val="28511006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Next Class: Introduction To Data Management</a:t>
            </a:r>
          </a:p>
        </p:txBody>
      </p:sp>
      <p:sp>
        <p:nvSpPr>
          <p:cNvPr id="3" name="Content Placeholder 2"/>
          <p:cNvSpPr>
            <a:spLocks noGrp="1"/>
          </p:cNvSpPr>
          <p:nvPr>
            <p:ph idx="1"/>
          </p:nvPr>
        </p:nvSpPr>
        <p:spPr/>
        <p:txBody>
          <a:bodyPr/>
          <a:lstStyle/>
          <a:p>
            <a:pPr fontAlgn="ctr"/>
            <a:endParaRPr lang="en-US" dirty="0"/>
          </a:p>
        </p:txBody>
      </p:sp>
      <p:pic>
        <p:nvPicPr>
          <p:cNvPr id="4"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55750" y="2236788"/>
            <a:ext cx="1808163" cy="3297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5" name="Object 102"/>
          <p:cNvGraphicFramePr>
            <a:graphicFrameLocks noChangeAspect="1"/>
          </p:cNvGraphicFramePr>
          <p:nvPr>
            <p:extLst>
              <p:ext uri="{D42A27DB-BD31-4B8C-83A1-F6EECF244321}">
                <p14:modId xmlns:p14="http://schemas.microsoft.com/office/powerpoint/2010/main" val="3767852081"/>
              </p:ext>
            </p:extLst>
          </p:nvPr>
        </p:nvGraphicFramePr>
        <p:xfrm>
          <a:off x="9677400" y="25400"/>
          <a:ext cx="1676400" cy="679450"/>
        </p:xfrm>
        <a:graphic>
          <a:graphicData uri="http://schemas.openxmlformats.org/presentationml/2006/ole">
            <mc:AlternateContent xmlns:mc="http://schemas.openxmlformats.org/markup-compatibility/2006">
              <mc:Choice xmlns:v="urn:schemas-microsoft-com:vml" Requires="v">
                <p:oleObj r:id="rId3" imgW="13937020" imgH="5409524" progId="">
                  <p:embed/>
                </p:oleObj>
              </mc:Choice>
              <mc:Fallback>
                <p:oleObj r:id="rId3" imgW="13937020" imgH="54095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25400"/>
                        <a:ext cx="1676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3016303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C00000"/>
                </a:solidFill>
              </a:rPr>
              <a:t>Course details</a:t>
            </a:r>
            <a:endParaRPr lang="en-US" dirty="0"/>
          </a:p>
        </p:txBody>
      </p:sp>
      <p:sp>
        <p:nvSpPr>
          <p:cNvPr id="3" name="Content Placeholder 2"/>
          <p:cNvSpPr>
            <a:spLocks noGrp="1"/>
          </p:cNvSpPr>
          <p:nvPr>
            <p:ph idx="1"/>
          </p:nvPr>
        </p:nvSpPr>
        <p:spPr/>
        <p:txBody>
          <a:bodyPr/>
          <a:lstStyle/>
          <a:p>
            <a:pPr>
              <a:defRPr/>
            </a:pPr>
            <a:r>
              <a:rPr lang="en-US" dirty="0">
                <a:solidFill>
                  <a:srgbClr val="C00000"/>
                </a:solidFill>
              </a:rPr>
              <a:t>LTP – 2 0 2 [Two lectures and Two </a:t>
            </a:r>
            <a:r>
              <a:rPr lang="en-US" dirty="0" err="1">
                <a:solidFill>
                  <a:srgbClr val="C00000"/>
                </a:solidFill>
              </a:rPr>
              <a:t>practicals</a:t>
            </a:r>
            <a:r>
              <a:rPr lang="en-US" dirty="0">
                <a:solidFill>
                  <a:srgbClr val="C00000"/>
                </a:solidFill>
              </a:rPr>
              <a:t>/week]</a:t>
            </a:r>
          </a:p>
          <a:p>
            <a:pPr>
              <a:defRPr/>
            </a:pPr>
            <a:r>
              <a:rPr lang="en-US" dirty="0">
                <a:solidFill>
                  <a:srgbClr val="C00000"/>
                </a:solidFill>
              </a:rPr>
              <a:t>Credit – 3</a:t>
            </a:r>
          </a:p>
          <a:p>
            <a:endParaRPr lang="en-US" dirty="0"/>
          </a:p>
        </p:txBody>
      </p:sp>
      <p:graphicFrame>
        <p:nvGraphicFramePr>
          <p:cNvPr id="4" name="Object 35"/>
          <p:cNvGraphicFramePr>
            <a:graphicFrameLocks noChangeAspect="1"/>
          </p:cNvGraphicFramePr>
          <p:nvPr>
            <p:extLst>
              <p:ext uri="{D42A27DB-BD31-4B8C-83A1-F6EECF244321}">
                <p14:modId xmlns:p14="http://schemas.microsoft.com/office/powerpoint/2010/main" val="698415211"/>
              </p:ext>
            </p:extLst>
          </p:nvPr>
        </p:nvGraphicFramePr>
        <p:xfrm>
          <a:off x="9968345" y="116898"/>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68345" y="116898"/>
                        <a:ext cx="1676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22221242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IN" dirty="0">
                <a:solidFill>
                  <a:srgbClr val="002060"/>
                </a:solidFill>
                <a:latin typeface="Times New Roman" pitchFamily="18" charset="0"/>
                <a:cs typeface="Times New Roman" pitchFamily="18" charset="0"/>
              </a:rPr>
              <a:t>Marks Breakup</a:t>
            </a:r>
            <a:endParaRPr lang="en-US" dirty="0"/>
          </a:p>
        </p:txBody>
      </p:sp>
      <p:sp>
        <p:nvSpPr>
          <p:cNvPr id="3" name="Content Placeholder 2"/>
          <p:cNvSpPr>
            <a:spLocks noGrp="1"/>
          </p:cNvSpPr>
          <p:nvPr>
            <p:ph idx="1"/>
          </p:nvPr>
        </p:nvSpPr>
        <p:spPr/>
        <p:txBody>
          <a:bodyPr>
            <a:normAutofit fontScale="92500" lnSpcReduction="20000"/>
          </a:bodyPr>
          <a:lstStyle/>
          <a:p>
            <a:pPr>
              <a:defRPr/>
            </a:pPr>
            <a:r>
              <a:rPr lang="en-IN" dirty="0">
                <a:solidFill>
                  <a:srgbClr val="002060"/>
                </a:solidFill>
                <a:latin typeface="Times New Roman" pitchFamily="18" charset="0"/>
                <a:cs typeface="Times New Roman" pitchFamily="18" charset="0"/>
              </a:rPr>
              <a:t>Credits : 3</a:t>
            </a:r>
          </a:p>
          <a:p>
            <a:pPr>
              <a:defRPr/>
            </a:pPr>
            <a:r>
              <a:rPr lang="en-IN" dirty="0">
                <a:solidFill>
                  <a:srgbClr val="002060"/>
                </a:solidFill>
                <a:latin typeface="Times New Roman" pitchFamily="18" charset="0"/>
                <a:cs typeface="Times New Roman" pitchFamily="18" charset="0"/>
              </a:rPr>
              <a:t>Marks Breakup:</a:t>
            </a:r>
          </a:p>
          <a:p>
            <a:pPr>
              <a:defRPr/>
            </a:pPr>
            <a:endParaRPr lang="en-IN" dirty="0">
              <a:solidFill>
                <a:srgbClr val="002060"/>
              </a:solidFill>
              <a:latin typeface="Times New Roman" pitchFamily="18" charset="0"/>
              <a:cs typeface="Times New Roman" pitchFamily="18" charset="0"/>
            </a:endParaRPr>
          </a:p>
          <a:p>
            <a:pPr>
              <a:defRPr/>
            </a:pPr>
            <a:endParaRPr lang="en-IN" dirty="0">
              <a:solidFill>
                <a:srgbClr val="002060"/>
              </a:solidFill>
              <a:latin typeface="Times New Roman" pitchFamily="18" charset="0"/>
              <a:cs typeface="Times New Roman" pitchFamily="18" charset="0"/>
            </a:endParaRPr>
          </a:p>
          <a:p>
            <a:pPr>
              <a:defRPr/>
            </a:pPr>
            <a:endParaRPr lang="en-IN" dirty="0">
              <a:solidFill>
                <a:srgbClr val="002060"/>
              </a:solidFill>
              <a:latin typeface="Times New Roman" pitchFamily="18" charset="0"/>
              <a:cs typeface="Times New Roman" pitchFamily="18" charset="0"/>
            </a:endParaRPr>
          </a:p>
          <a:p>
            <a:pPr>
              <a:defRPr/>
            </a:pPr>
            <a:endParaRPr lang="en-IN" dirty="0">
              <a:solidFill>
                <a:srgbClr val="002060"/>
              </a:solidFill>
              <a:latin typeface="Times New Roman" pitchFamily="18" charset="0"/>
              <a:cs typeface="Times New Roman" pitchFamily="18" charset="0"/>
            </a:endParaRPr>
          </a:p>
          <a:p>
            <a:pPr marL="0" indent="0">
              <a:buNone/>
              <a:defRPr/>
            </a:pPr>
            <a:endParaRPr lang="en-IN" dirty="0">
              <a:solidFill>
                <a:srgbClr val="002060"/>
              </a:solidFill>
              <a:latin typeface="Times New Roman" pitchFamily="18" charset="0"/>
              <a:cs typeface="Times New Roman" pitchFamily="18" charset="0"/>
            </a:endParaRPr>
          </a:p>
          <a:p>
            <a:pPr marL="0" indent="0">
              <a:buNone/>
              <a:defRPr/>
            </a:pPr>
            <a:r>
              <a:rPr lang="en-IN" dirty="0">
                <a:solidFill>
                  <a:srgbClr val="002060"/>
                </a:solidFill>
                <a:latin typeface="Times New Roman" pitchFamily="18" charset="0"/>
                <a:cs typeface="Times New Roman" pitchFamily="18" charset="0"/>
              </a:rPr>
              <a:t>* 2 Best CA out of  3 CA each of 30 marks</a:t>
            </a:r>
          </a:p>
          <a:p>
            <a:pPr marL="0" indent="0">
              <a:buNone/>
              <a:defRPr/>
            </a:pPr>
            <a:r>
              <a:rPr lang="en-IN" dirty="0">
                <a:solidFill>
                  <a:srgbClr val="002060"/>
                </a:solidFill>
                <a:latin typeface="Times New Roman" pitchFamily="18" charset="0"/>
                <a:cs typeface="Times New Roman" pitchFamily="18" charset="0"/>
              </a:rPr>
              <a:t>* No MTE</a:t>
            </a:r>
          </a:p>
          <a:p>
            <a:pPr marL="0" indent="0">
              <a:buNone/>
              <a:defRPr/>
            </a:pPr>
            <a:r>
              <a:rPr lang="en-IN" dirty="0">
                <a:solidFill>
                  <a:srgbClr val="002060"/>
                </a:solidFill>
                <a:latin typeface="Times New Roman" pitchFamily="18" charset="0"/>
                <a:cs typeface="Times New Roman" pitchFamily="18" charset="0"/>
              </a:rPr>
              <a:t>* ETE is Practical</a:t>
            </a:r>
          </a:p>
          <a:p>
            <a:endParaRPr lang="en-US" dirty="0"/>
          </a:p>
        </p:txBody>
      </p:sp>
      <p:graphicFrame>
        <p:nvGraphicFramePr>
          <p:cNvPr id="4" name="Table 3"/>
          <p:cNvGraphicFramePr>
            <a:graphicFrameLocks noGrp="1"/>
          </p:cNvGraphicFramePr>
          <p:nvPr>
            <p:extLst>
              <p:ext uri="{D42A27DB-BD31-4B8C-83A1-F6EECF244321}">
                <p14:modId xmlns:p14="http://schemas.microsoft.com/office/powerpoint/2010/main" val="4157928621"/>
              </p:ext>
            </p:extLst>
          </p:nvPr>
        </p:nvGraphicFramePr>
        <p:xfrm>
          <a:off x="4572000" y="2382211"/>
          <a:ext cx="4000502" cy="2103120"/>
        </p:xfrm>
        <a:graphic>
          <a:graphicData uri="http://schemas.openxmlformats.org/drawingml/2006/table">
            <a:tbl>
              <a:tblPr firstRow="1" bandRow="1">
                <a:tableStyleId>{21E4AEA4-8DFA-4A89-87EB-49C32662AFE0}</a:tableStyleId>
              </a:tblPr>
              <a:tblGrid>
                <a:gridCol w="2000251">
                  <a:extLst>
                    <a:ext uri="{9D8B030D-6E8A-4147-A177-3AD203B41FA5}">
                      <a16:colId xmlns:a16="http://schemas.microsoft.com/office/drawing/2014/main" val="20000"/>
                    </a:ext>
                  </a:extLst>
                </a:gridCol>
                <a:gridCol w="2000251">
                  <a:extLst>
                    <a:ext uri="{9D8B030D-6E8A-4147-A177-3AD203B41FA5}">
                      <a16:colId xmlns:a16="http://schemas.microsoft.com/office/drawing/2014/main" val="20001"/>
                    </a:ext>
                  </a:extLst>
                </a:gridCol>
              </a:tblGrid>
              <a:tr h="350598">
                <a:tc>
                  <a:txBody>
                    <a:bodyPr/>
                    <a:lstStyle/>
                    <a:p>
                      <a:r>
                        <a:rPr lang="en-US" dirty="0"/>
                        <a:t>Activity</a:t>
                      </a:r>
                    </a:p>
                  </a:txBody>
                  <a:tcPr/>
                </a:tc>
                <a:tc>
                  <a:txBody>
                    <a:bodyPr/>
                    <a:lstStyle/>
                    <a:p>
                      <a:r>
                        <a:rPr lang="en-US" dirty="0"/>
                        <a:t>Marks</a:t>
                      </a:r>
                    </a:p>
                  </a:txBody>
                  <a:tcPr/>
                </a:tc>
                <a:extLst>
                  <a:ext uri="{0D108BD9-81ED-4DB2-BD59-A6C34878D82A}">
                    <a16:rowId xmlns:a16="http://schemas.microsoft.com/office/drawing/2014/main" val="10000"/>
                  </a:ext>
                </a:extLst>
              </a:tr>
              <a:tr h="350598">
                <a:tc>
                  <a:txBody>
                    <a:bodyPr/>
                    <a:lstStyle/>
                    <a:p>
                      <a:r>
                        <a:rPr lang="en-US" dirty="0"/>
                        <a:t>Attendance</a:t>
                      </a:r>
                    </a:p>
                  </a:txBody>
                  <a:tcPr/>
                </a:tc>
                <a:tc>
                  <a:txBody>
                    <a:bodyPr/>
                    <a:lstStyle/>
                    <a:p>
                      <a:r>
                        <a:rPr lang="en-US" dirty="0"/>
                        <a:t>5</a:t>
                      </a:r>
                    </a:p>
                  </a:txBody>
                  <a:tcPr/>
                </a:tc>
                <a:extLst>
                  <a:ext uri="{0D108BD9-81ED-4DB2-BD59-A6C34878D82A}">
                    <a16:rowId xmlns:a16="http://schemas.microsoft.com/office/drawing/2014/main" val="10001"/>
                  </a:ext>
                </a:extLst>
              </a:tr>
              <a:tr h="350598">
                <a:tc>
                  <a:txBody>
                    <a:bodyPr/>
                    <a:lstStyle/>
                    <a:p>
                      <a:r>
                        <a:rPr lang="en-US" dirty="0"/>
                        <a:t>CA</a:t>
                      </a:r>
                    </a:p>
                  </a:txBody>
                  <a:tcPr/>
                </a:tc>
                <a:tc>
                  <a:txBody>
                    <a:bodyPr/>
                    <a:lstStyle/>
                    <a:p>
                      <a:r>
                        <a:rPr lang="en-US" dirty="0"/>
                        <a:t>45</a:t>
                      </a:r>
                    </a:p>
                  </a:txBody>
                  <a:tcPr/>
                </a:tc>
                <a:extLst>
                  <a:ext uri="{0D108BD9-81ED-4DB2-BD59-A6C34878D82A}">
                    <a16:rowId xmlns:a16="http://schemas.microsoft.com/office/drawing/2014/main" val="10002"/>
                  </a:ext>
                </a:extLst>
              </a:tr>
              <a:tr h="350598">
                <a:tc>
                  <a:txBody>
                    <a:bodyPr/>
                    <a:lstStyle/>
                    <a:p>
                      <a:r>
                        <a:rPr lang="en-US" dirty="0"/>
                        <a:t>End</a:t>
                      </a:r>
                      <a:r>
                        <a:rPr lang="en-US" baseline="0" dirty="0"/>
                        <a:t> term Practical(</a:t>
                      </a:r>
                      <a:r>
                        <a:rPr lang="en-US" dirty="0"/>
                        <a:t>ETP)</a:t>
                      </a:r>
                    </a:p>
                  </a:txBody>
                  <a:tcPr/>
                </a:tc>
                <a:tc>
                  <a:txBody>
                    <a:bodyPr/>
                    <a:lstStyle/>
                    <a:p>
                      <a:r>
                        <a:rPr lang="en-US" dirty="0"/>
                        <a:t>50</a:t>
                      </a:r>
                    </a:p>
                  </a:txBody>
                  <a:tcPr/>
                </a:tc>
                <a:extLst>
                  <a:ext uri="{0D108BD9-81ED-4DB2-BD59-A6C34878D82A}">
                    <a16:rowId xmlns:a16="http://schemas.microsoft.com/office/drawing/2014/main" val="10003"/>
                  </a:ext>
                </a:extLst>
              </a:tr>
              <a:tr h="350598">
                <a:tc>
                  <a:txBody>
                    <a:bodyPr/>
                    <a:lstStyle/>
                    <a:p>
                      <a:r>
                        <a:rPr lang="en-US" dirty="0"/>
                        <a:t>Total</a:t>
                      </a:r>
                    </a:p>
                  </a:txBody>
                  <a:tcPr/>
                </a:tc>
                <a:tc>
                  <a:txBody>
                    <a:bodyPr/>
                    <a:lstStyle/>
                    <a:p>
                      <a:r>
                        <a:rPr lang="en-US" dirty="0"/>
                        <a:t>100</a:t>
                      </a:r>
                    </a:p>
                  </a:txBody>
                  <a:tcPr/>
                </a:tc>
                <a:extLst>
                  <a:ext uri="{0D108BD9-81ED-4DB2-BD59-A6C34878D82A}">
                    <a16:rowId xmlns:a16="http://schemas.microsoft.com/office/drawing/2014/main" val="10004"/>
                  </a:ext>
                </a:extLst>
              </a:tr>
            </a:tbl>
          </a:graphicData>
        </a:graphic>
      </p:graphicFrame>
      <p:graphicFrame>
        <p:nvGraphicFramePr>
          <p:cNvPr id="5" name="Object 17"/>
          <p:cNvGraphicFramePr>
            <a:graphicFrameLocks noChangeAspect="1"/>
          </p:cNvGraphicFramePr>
          <p:nvPr>
            <p:extLst>
              <p:ext uri="{D42A27DB-BD31-4B8C-83A1-F6EECF244321}">
                <p14:modId xmlns:p14="http://schemas.microsoft.com/office/powerpoint/2010/main" val="26404331"/>
              </p:ext>
            </p:extLst>
          </p:nvPr>
        </p:nvGraphicFramePr>
        <p:xfrm>
          <a:off x="9511145" y="3651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11145" y="365125"/>
                        <a:ext cx="1676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1089373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rgbClr val="BD0304"/>
                </a:solidFill>
                <a:effectLst/>
                <a:latin typeface="Trebuchet MS" panose="020B0603020202020204" pitchFamily="34" charset="0"/>
              </a:rPr>
              <a:t>Reference Books</a:t>
            </a:r>
            <a:br>
              <a:rPr lang="en-US" dirty="0">
                <a:effectLst/>
              </a:rPr>
            </a:br>
            <a:endParaRPr lang="en-US" dirty="0"/>
          </a:p>
        </p:txBody>
      </p:sp>
      <p:graphicFrame>
        <p:nvGraphicFramePr>
          <p:cNvPr id="5" name="Object 17"/>
          <p:cNvGraphicFramePr>
            <a:graphicFrameLocks noChangeAspect="1"/>
          </p:cNvGraphicFramePr>
          <p:nvPr>
            <p:extLst>
              <p:ext uri="{D42A27DB-BD31-4B8C-83A1-F6EECF244321}">
                <p14:modId xmlns:p14="http://schemas.microsoft.com/office/powerpoint/2010/main" val="1387003135"/>
              </p:ext>
            </p:extLst>
          </p:nvPr>
        </p:nvGraphicFramePr>
        <p:xfrm>
          <a:off x="9677400" y="231198"/>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231198"/>
                        <a:ext cx="1676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aphicFrame>
        <p:nvGraphicFramePr>
          <p:cNvPr id="6" name="Content Placeholder 5"/>
          <p:cNvGraphicFramePr>
            <a:graphicFrameLocks noGrp="1"/>
          </p:cNvGraphicFramePr>
          <p:nvPr>
            <p:ph idx="1"/>
            <p:extLst>
              <p:ext uri="{D42A27DB-BD31-4B8C-83A1-F6EECF244321}">
                <p14:modId xmlns:p14="http://schemas.microsoft.com/office/powerpoint/2010/main" val="4259442579"/>
              </p:ext>
            </p:extLst>
          </p:nvPr>
        </p:nvGraphicFramePr>
        <p:xfrm>
          <a:off x="1538481" y="2353295"/>
          <a:ext cx="7992819" cy="2194560"/>
        </p:xfrm>
        <a:graphic>
          <a:graphicData uri="http://schemas.openxmlformats.org/drawingml/2006/table">
            <a:tbl>
              <a:tblPr/>
              <a:tblGrid>
                <a:gridCol w="2664273">
                  <a:extLst>
                    <a:ext uri="{9D8B030D-6E8A-4147-A177-3AD203B41FA5}">
                      <a16:colId xmlns:a16="http://schemas.microsoft.com/office/drawing/2014/main" val="20000"/>
                    </a:ext>
                  </a:extLst>
                </a:gridCol>
                <a:gridCol w="2664273">
                  <a:extLst>
                    <a:ext uri="{9D8B030D-6E8A-4147-A177-3AD203B41FA5}">
                      <a16:colId xmlns:a16="http://schemas.microsoft.com/office/drawing/2014/main" val="20001"/>
                    </a:ext>
                  </a:extLst>
                </a:gridCol>
                <a:gridCol w="2664273">
                  <a:extLst>
                    <a:ext uri="{9D8B030D-6E8A-4147-A177-3AD203B41FA5}">
                      <a16:colId xmlns:a16="http://schemas.microsoft.com/office/drawing/2014/main" val="20002"/>
                    </a:ext>
                  </a:extLst>
                </a:gridCol>
              </a:tblGrid>
              <a:tr h="238125">
                <a:tc>
                  <a:txBody>
                    <a:bodyPr/>
                    <a:lstStyle/>
                    <a:p>
                      <a:pPr algn="l"/>
                      <a:r>
                        <a:rPr lang="en-US" b="1">
                          <a:effectLst/>
                        </a:rPr>
                        <a:t>Title</a:t>
                      </a:r>
                    </a:p>
                  </a:txBody>
                  <a:tcPr marL="66675" marR="66675"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FFFFF"/>
                    </a:solidFill>
                  </a:tcPr>
                </a:tc>
                <a:tc>
                  <a:txBody>
                    <a:bodyPr/>
                    <a:lstStyle/>
                    <a:p>
                      <a:pPr algn="l"/>
                      <a:r>
                        <a:rPr lang="en-US" b="1">
                          <a:effectLst/>
                        </a:rPr>
                        <a:t>Author</a:t>
                      </a:r>
                    </a:p>
                  </a:txBody>
                  <a:tcPr marL="66675" marR="66675"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FFFFF"/>
                    </a:solidFill>
                  </a:tcPr>
                </a:tc>
                <a:tc>
                  <a:txBody>
                    <a:bodyPr/>
                    <a:lstStyle/>
                    <a:p>
                      <a:pPr algn="l"/>
                      <a:r>
                        <a:rPr lang="en-US" b="1">
                          <a:effectLst/>
                        </a:rPr>
                        <a:t>Type</a:t>
                      </a:r>
                    </a:p>
                  </a:txBody>
                  <a:tcPr marL="66675" marR="66675"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0">
                <a:tc>
                  <a:txBody>
                    <a:bodyPr/>
                    <a:lstStyle/>
                    <a:p>
                      <a:r>
                        <a:rPr lang="en-US" b="1">
                          <a:solidFill>
                            <a:srgbClr val="BD0304"/>
                          </a:solidFill>
                          <a:effectLst/>
                          <a:latin typeface="Trebuchet MS" panose="020B0603020202020204" pitchFamily="34" charset="0"/>
                        </a:rPr>
                        <a:t>FUNDAMENTALS OF BUSINESS ANALYTICS</a:t>
                      </a:r>
                      <a:endParaRPr lang="en-US">
                        <a:effectLst/>
                      </a:endParaRPr>
                    </a:p>
                  </a:txBody>
                  <a:tcPr marL="66675" marR="66675"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tc>
                  <a:txBody>
                    <a:bodyPr/>
                    <a:lstStyle/>
                    <a:p>
                      <a:r>
                        <a:rPr lang="en-US" b="1">
                          <a:solidFill>
                            <a:srgbClr val="BD0304"/>
                          </a:solidFill>
                          <a:effectLst/>
                          <a:latin typeface="Trebuchet MS" panose="020B0603020202020204" pitchFamily="34" charset="0"/>
                        </a:rPr>
                        <a:t>R.N. PRASAD, SEEMA ACHARYA</a:t>
                      </a:r>
                      <a:endParaRPr lang="en-US">
                        <a:effectLst/>
                      </a:endParaRPr>
                    </a:p>
                  </a:txBody>
                  <a:tcPr marL="66675" marR="66675"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tc>
                  <a:txBody>
                    <a:bodyPr/>
                    <a:lstStyle/>
                    <a:p>
                      <a:r>
                        <a:rPr lang="en-US" b="1">
                          <a:solidFill>
                            <a:srgbClr val="BD0304"/>
                          </a:solidFill>
                          <a:effectLst/>
                          <a:latin typeface="Trebuchet MS" panose="020B0603020202020204" pitchFamily="34" charset="0"/>
                        </a:rPr>
                        <a:t>Reference Book</a:t>
                      </a:r>
                      <a:endParaRPr lang="en-US">
                        <a:effectLst/>
                      </a:endParaRPr>
                    </a:p>
                  </a:txBody>
                  <a:tcPr marL="66675" marR="66675"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extLst>
                  <a:ext uri="{0D108BD9-81ED-4DB2-BD59-A6C34878D82A}">
                    <a16:rowId xmlns:a16="http://schemas.microsoft.com/office/drawing/2014/main" val="10001"/>
                  </a:ext>
                </a:extLst>
              </a:tr>
              <a:tr h="238125">
                <a:tc>
                  <a:txBody>
                    <a:bodyPr/>
                    <a:lstStyle/>
                    <a:p>
                      <a:r>
                        <a:rPr lang="en-US" b="1">
                          <a:solidFill>
                            <a:srgbClr val="BD0304"/>
                          </a:solidFill>
                          <a:effectLst/>
                          <a:latin typeface="Trebuchet MS" panose="020B0603020202020204" pitchFamily="34" charset="0"/>
                        </a:rPr>
                        <a:t>EXCEL HACKS,2/ED TIPS &amp; TOOLS FOR STREAMLINING YOUR SPREADSHEETS</a:t>
                      </a:r>
                      <a:endParaRPr lang="en-US">
                        <a:effectLst/>
                      </a:endParaRPr>
                    </a:p>
                  </a:txBody>
                  <a:tcPr marL="66675" marR="66675"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tc>
                  <a:txBody>
                    <a:bodyPr/>
                    <a:lstStyle/>
                    <a:p>
                      <a:r>
                        <a:rPr lang="en-US" b="1">
                          <a:solidFill>
                            <a:srgbClr val="BD0304"/>
                          </a:solidFill>
                          <a:effectLst/>
                          <a:latin typeface="Trebuchet MS" panose="020B0603020202020204" pitchFamily="34" charset="0"/>
                        </a:rPr>
                        <a:t>DAVID</a:t>
                      </a:r>
                      <a:endParaRPr lang="en-US">
                        <a:effectLst/>
                      </a:endParaRPr>
                    </a:p>
                  </a:txBody>
                  <a:tcPr marL="66675" marR="66675"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tc>
                  <a:txBody>
                    <a:bodyPr/>
                    <a:lstStyle/>
                    <a:p>
                      <a:r>
                        <a:rPr lang="en-US" b="1" dirty="0">
                          <a:solidFill>
                            <a:srgbClr val="BD0304"/>
                          </a:solidFill>
                          <a:effectLst/>
                          <a:latin typeface="Trebuchet MS" panose="020B0603020202020204" pitchFamily="34" charset="0"/>
                        </a:rPr>
                        <a:t>Reference Book</a:t>
                      </a:r>
                      <a:endParaRPr lang="en-US" dirty="0">
                        <a:effectLst/>
                      </a:endParaRPr>
                    </a:p>
                  </a:txBody>
                  <a:tcPr marL="66675" marR="66675" anchor="ctr">
                    <a:lnL w="9525" cap="flat" cmpd="sng" algn="ctr">
                      <a:solidFill>
                        <a:srgbClr val="D1CFCF"/>
                      </a:solidFill>
                      <a:prstDash val="solid"/>
                      <a:round/>
                      <a:headEnd type="none" w="med" len="med"/>
                      <a:tailEnd type="none" w="med" len="med"/>
                    </a:lnL>
                    <a:lnR w="9525" cap="flat" cmpd="sng" algn="ctr">
                      <a:solidFill>
                        <a:srgbClr val="D1CFCF"/>
                      </a:solidFill>
                      <a:prstDash val="solid"/>
                      <a:round/>
                      <a:headEnd type="none" w="med" len="med"/>
                      <a:tailEnd type="none" w="med" len="med"/>
                    </a:lnR>
                    <a:lnT w="9525" cap="flat" cmpd="sng" algn="ctr">
                      <a:solidFill>
                        <a:srgbClr val="D1CFCF"/>
                      </a:solidFill>
                      <a:prstDash val="solid"/>
                      <a:round/>
                      <a:headEnd type="none" w="med" len="med"/>
                      <a:tailEnd type="none" w="med" len="med"/>
                    </a:lnT>
                    <a:lnB w="9525" cap="flat" cmpd="sng" algn="ctr">
                      <a:solidFill>
                        <a:srgbClr val="D1CFCF"/>
                      </a:solidFill>
                      <a:prstDash val="solid"/>
                      <a:round/>
                      <a:headEnd type="none" w="med" len="med"/>
                      <a:tailEnd type="none" w="med" len="med"/>
                    </a:lnB>
                    <a:solidFill>
                      <a:srgbClr val="F9F9F9"/>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3581768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2" descr="revised Bloom's Taxonomy"/>
          <p:cNvPicPr>
            <a:picLocks noGrp="1" noChangeAspect="1" noChangeArrowheads="1"/>
          </p:cNvPicPr>
          <p:nvPr>
            <p:ph idx="1"/>
          </p:nvPr>
        </p:nvPicPr>
        <p:blipFill rotWithShape="1">
          <a:blip r:embed="rId2"/>
          <a:srcRect t="12808"/>
          <a:stretch/>
        </p:blipFill>
        <p:spPr bwMode="auto">
          <a:xfrm>
            <a:off x="3048000" y="2282151"/>
            <a:ext cx="6096000" cy="3438286"/>
          </a:xfrm>
          <a:prstGeom prst="rect">
            <a:avLst/>
          </a:prstGeom>
          <a:noFill/>
          <a:effectLst>
            <a:outerShdw blurRad="63500" sx="102000" sy="102000" algn="ctr" rotWithShape="0">
              <a:prstClr val="black">
                <a:alpha val="40000"/>
              </a:prstClr>
            </a:outerShdw>
          </a:effectLst>
        </p:spPr>
      </p:pic>
      <p:sp>
        <p:nvSpPr>
          <p:cNvPr id="7" name="Title 6"/>
          <p:cNvSpPr>
            <a:spLocks noGrp="1"/>
          </p:cNvSpPr>
          <p:nvPr>
            <p:ph type="title"/>
          </p:nvPr>
        </p:nvSpPr>
        <p:spPr/>
        <p:txBody>
          <a:bodyPr/>
          <a:lstStyle/>
          <a:p>
            <a:pPr algn="ctr"/>
            <a:br>
              <a:rPr lang="en-US" dirty="0">
                <a:solidFill>
                  <a:srgbClr val="002060"/>
                </a:solidFill>
              </a:rPr>
            </a:br>
            <a:r>
              <a:rPr lang="en-US" dirty="0">
                <a:solidFill>
                  <a:srgbClr val="002060"/>
                </a:solidFill>
              </a:rPr>
              <a:t>Revised Bloom’s taxonomy</a:t>
            </a:r>
          </a:p>
        </p:txBody>
      </p:sp>
      <p:graphicFrame>
        <p:nvGraphicFramePr>
          <p:cNvPr id="8" name="Object 17"/>
          <p:cNvGraphicFramePr>
            <a:graphicFrameLocks noChangeAspect="1"/>
          </p:cNvGraphicFramePr>
          <p:nvPr>
            <p:extLst>
              <p:ext uri="{D42A27DB-BD31-4B8C-83A1-F6EECF244321}">
                <p14:modId xmlns:p14="http://schemas.microsoft.com/office/powerpoint/2010/main" val="661100584"/>
              </p:ext>
            </p:extLst>
          </p:nvPr>
        </p:nvGraphicFramePr>
        <p:xfrm>
          <a:off x="9781309" y="348456"/>
          <a:ext cx="1676400" cy="679450"/>
        </p:xfrm>
        <a:graphic>
          <a:graphicData uri="http://schemas.openxmlformats.org/presentationml/2006/ole">
            <mc:AlternateContent xmlns:mc="http://schemas.openxmlformats.org/markup-compatibility/2006">
              <mc:Choice xmlns:v="urn:schemas-microsoft-com:vml" Requires="v">
                <p:oleObj r:id="rId3" imgW="13937020" imgH="5409524" progId="">
                  <p:embed/>
                </p:oleObj>
              </mc:Choice>
              <mc:Fallback>
                <p:oleObj r:id="rId3" imgW="13937020" imgH="5409524" progId="">
                  <p:embed/>
                  <p:pic>
                    <p:nvPicPr>
                      <p:cNvPr id="0" nam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81309" y="348456"/>
                        <a:ext cx="1676400" cy="679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287913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en-US" dirty="0">
                <a:solidFill>
                  <a:srgbClr val="C00000"/>
                </a:solidFill>
              </a:rPr>
              <a:t>Course outcome</a:t>
            </a:r>
            <a:endParaRPr lang="en-US" dirty="0"/>
          </a:p>
        </p:txBody>
      </p:sp>
      <p:sp>
        <p:nvSpPr>
          <p:cNvPr id="3" name="Content Placeholder 2"/>
          <p:cNvSpPr>
            <a:spLocks noGrp="1"/>
          </p:cNvSpPr>
          <p:nvPr>
            <p:ph idx="1"/>
          </p:nvPr>
        </p:nvSpPr>
        <p:spPr>
          <a:xfrm>
            <a:off x="838200" y="1282699"/>
            <a:ext cx="10591800" cy="5280026"/>
          </a:xfrm>
        </p:spPr>
        <p:txBody>
          <a:bodyPr>
            <a:noAutofit/>
          </a:bodyPr>
          <a:lstStyle/>
          <a:p>
            <a:r>
              <a:rPr lang="en-US" sz="2400" dirty="0"/>
              <a:t>CO1 :: apply the various techniques and functions over spreadsheet for getting various insights of data </a:t>
            </a:r>
          </a:p>
          <a:p>
            <a:r>
              <a:rPr lang="en-US" sz="2400" dirty="0"/>
              <a:t>CO2 :: practice the data representation methods like pivot table and power pivoting </a:t>
            </a:r>
          </a:p>
          <a:p>
            <a:r>
              <a:rPr lang="en-US" sz="2400" dirty="0"/>
              <a:t>CO3 :: determining the need of the graphical representation in the spreadsheet by using various graphs and charts</a:t>
            </a:r>
          </a:p>
          <a:p>
            <a:r>
              <a:rPr lang="en-US" sz="2400" dirty="0"/>
              <a:t>CO4 :: understand the concepts of multidimensional data and topics like OLAP (Online Analytical Processing), OLTP (Online Transactional Processing) and data cube </a:t>
            </a:r>
          </a:p>
          <a:p>
            <a:r>
              <a:rPr lang="en-US" sz="2400" dirty="0"/>
              <a:t>CO5 :: study the ETL (Extract Transform and Load) process using the SSIS (SQL Server Integration Services) tool and able to perform pre-processing for data analysis </a:t>
            </a:r>
          </a:p>
          <a:p>
            <a:r>
              <a:rPr lang="en-US" sz="2400" dirty="0"/>
              <a:t>CO6 :: describe effective data management is central to good research practice and identify the benefits of effective data management.</a:t>
            </a:r>
            <a:endParaRPr lang="en-US" sz="2400" dirty="0">
              <a:solidFill>
                <a:srgbClr val="002060"/>
              </a:solidFill>
            </a:endParaRPr>
          </a:p>
        </p:txBody>
      </p:sp>
      <p:graphicFrame>
        <p:nvGraphicFramePr>
          <p:cNvPr id="16" name="Object 17"/>
          <p:cNvGraphicFramePr>
            <a:graphicFrameLocks noChangeAspect="1"/>
          </p:cNvGraphicFramePr>
          <p:nvPr>
            <p:extLst>
              <p:ext uri="{D42A27DB-BD31-4B8C-83A1-F6EECF244321}">
                <p14:modId xmlns:p14="http://schemas.microsoft.com/office/powerpoint/2010/main" val="3127909269"/>
              </p:ext>
            </p:extLst>
          </p:nvPr>
        </p:nvGraphicFramePr>
        <p:xfrm>
          <a:off x="9417627" y="365125"/>
          <a:ext cx="1676400" cy="67945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17627" y="365125"/>
                        <a:ext cx="1676400" cy="679450"/>
                      </a:xfrm>
                      <a:prstGeom prst="rect">
                        <a:avLst/>
                      </a:prstGeom>
                      <a:noFill/>
                      <a:ln>
                        <a:noFill/>
                      </a:ln>
                    </p:spPr>
                  </p:pic>
                </p:oleObj>
              </mc:Fallback>
            </mc:AlternateContent>
          </a:graphicData>
        </a:graphic>
      </p:graphicFrame>
      <p:pic>
        <p:nvPicPr>
          <p:cNvPr id="4097" name="DefaultOcx"/>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HTMLCheckbox1"/>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HTMLCheckbox2"/>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HTMLCheckbox3"/>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HTMLCheckbox4"/>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HTMLCheckbox5"/>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3" name="HTMLCheckbox6"/>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4" name="HTMLCheckbox7"/>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5" name="HTMLCheckbox8"/>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6" name="HTMLCheckbox9"/>
          <p:cNvPicPr preferRelativeResize="0">
            <a:picLocks noChangeArrowheads="1" noChangeShapeType="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371600" cy="304800"/>
          </a:xfrm>
          <a:prstGeom prst="rect">
            <a:avLst/>
          </a:prstGeom>
          <a:noFill/>
          <a:ln w="9525">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9441717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altLang="en-US" b="1">
                <a:solidFill>
                  <a:srgbClr val="C00000"/>
                </a:solidFill>
                <a:latin typeface="Arial" panose="020B0604020202020204" pitchFamily="34" charset="0"/>
                <a:cs typeface="Arial" panose="020B0604020202020204" pitchFamily="34" charset="0"/>
              </a:rPr>
              <a:t>Program  Outcomes</a:t>
            </a:r>
            <a:endParaRPr lang="en-IN" altLang="en-US" b="1">
              <a:latin typeface="Arial" panose="020B0604020202020204" pitchFamily="34" charset="0"/>
              <a:cs typeface="Arial" panose="020B0604020202020204" pitchFamily="34" charset="0"/>
            </a:endParaRPr>
          </a:p>
        </p:txBody>
      </p:sp>
      <p:sp>
        <p:nvSpPr>
          <p:cNvPr id="12291" name="Content Placeholder 2"/>
          <p:cNvSpPr>
            <a:spLocks noGrp="1"/>
          </p:cNvSpPr>
          <p:nvPr>
            <p:ph idx="1"/>
          </p:nvPr>
        </p:nvSpPr>
        <p:spPr/>
        <p:txBody>
          <a:bodyPr>
            <a:normAutofit fontScale="92500"/>
          </a:bodyPr>
          <a:lstStyle/>
          <a:p>
            <a:pPr>
              <a:lnSpc>
                <a:spcPct val="107000"/>
              </a:lnSpc>
              <a:spcAft>
                <a:spcPts val="800"/>
              </a:spcAft>
              <a:tabLst>
                <a:tab pos="457200" algn="l"/>
              </a:tabLst>
            </a:pPr>
            <a:r>
              <a:rPr lang="en-US" altLang="en-US" sz="1600" b="1">
                <a:latin typeface="Arial" panose="020B0604020202020204" pitchFamily="34" charset="0"/>
                <a:ea typeface="Calibri" panose="020F0502020204030204" pitchFamily="34" charset="0"/>
                <a:cs typeface="Arial" panose="020B0604020202020204" pitchFamily="34" charset="0"/>
              </a:rPr>
              <a:t>PO1 </a:t>
            </a:r>
            <a:br>
              <a:rPr lang="en-US" altLang="en-US" sz="1600" b="1">
                <a:latin typeface="Arial" panose="020B0604020202020204" pitchFamily="34" charset="0"/>
                <a:ea typeface="Calibri" panose="020F0502020204030204" pitchFamily="34" charset="0"/>
                <a:cs typeface="Arial" panose="020B0604020202020204" pitchFamily="34" charset="0"/>
              </a:rPr>
            </a:br>
            <a:r>
              <a:rPr lang="en-US" altLang="en-US" sz="1600" b="1">
                <a:latin typeface="Arial" panose="020B0604020202020204" pitchFamily="34" charset="0"/>
                <a:ea typeface="Calibri" panose="020F0502020204030204" pitchFamily="34" charset="0"/>
                <a:cs typeface="Arial" panose="020B0604020202020204" pitchFamily="34" charset="0"/>
              </a:rPr>
              <a:t> Engineering knowledge:Apply the knowledge of mathematics, science, engineering fundamentals, and an engineering specialization to the solution of complex engineering problems.</a:t>
            </a:r>
            <a:r>
              <a:rPr lang="en-US" altLang="en-US" sz="1600">
                <a:latin typeface="Arial" panose="020B0604020202020204" pitchFamily="34" charset="0"/>
                <a:ea typeface="Calibri" panose="020F0502020204030204" pitchFamily="34" charset="0"/>
                <a:cs typeface="Arial" panose="020B0604020202020204" pitchFamily="34" charset="0"/>
              </a:rPr>
              <a:t> </a:t>
            </a:r>
            <a:endParaRPr lang="en-IN" altLang="en-US" sz="160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tabLst>
                <a:tab pos="457200" algn="l"/>
              </a:tabLst>
            </a:pPr>
            <a:r>
              <a:rPr lang="en-US" altLang="en-US" sz="1600" b="1">
                <a:latin typeface="Arial" panose="020B0604020202020204" pitchFamily="34" charset="0"/>
                <a:ea typeface="Calibri" panose="020F0502020204030204" pitchFamily="34" charset="0"/>
                <a:cs typeface="Arial" panose="020B0604020202020204" pitchFamily="34" charset="0"/>
              </a:rPr>
              <a:t>PO2</a:t>
            </a:r>
            <a:br>
              <a:rPr lang="en-US" altLang="en-US" sz="1600" b="1">
                <a:latin typeface="Arial" panose="020B0604020202020204" pitchFamily="34" charset="0"/>
                <a:ea typeface="Calibri" panose="020F0502020204030204" pitchFamily="34" charset="0"/>
                <a:cs typeface="Arial" panose="020B0604020202020204" pitchFamily="34" charset="0"/>
              </a:rPr>
            </a:br>
            <a:r>
              <a:rPr lang="en-US" altLang="en-US" sz="1600" b="1">
                <a:latin typeface="Arial" panose="020B0604020202020204" pitchFamily="34" charset="0"/>
                <a:ea typeface="Calibri" panose="020F0502020204030204" pitchFamily="34" charset="0"/>
                <a:cs typeface="Arial" panose="020B0604020202020204" pitchFamily="34" charset="0"/>
              </a:rPr>
              <a:t> Problem analysis::Identify, formulate, research literature, and analyze complex engineering problems reaching substantiated conclusions using first principles of mathematics, natural sciences, and engineering sciences.</a:t>
            </a:r>
            <a:r>
              <a:rPr lang="en-US" altLang="en-US" sz="1600">
                <a:latin typeface="Arial" panose="020B0604020202020204" pitchFamily="34" charset="0"/>
                <a:ea typeface="Calibri" panose="020F0502020204030204" pitchFamily="34" charset="0"/>
                <a:cs typeface="Arial" panose="020B0604020202020204" pitchFamily="34" charset="0"/>
              </a:rPr>
              <a:t> </a:t>
            </a:r>
            <a:endParaRPr lang="en-IN" altLang="en-US" sz="160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tabLst>
                <a:tab pos="457200" algn="l"/>
              </a:tabLst>
            </a:pPr>
            <a:r>
              <a:rPr lang="en-US" altLang="en-US" sz="1600" b="1">
                <a:latin typeface="Arial" panose="020B0604020202020204" pitchFamily="34" charset="0"/>
                <a:ea typeface="Calibri" panose="020F0502020204030204" pitchFamily="34" charset="0"/>
                <a:cs typeface="Arial" panose="020B0604020202020204" pitchFamily="34" charset="0"/>
              </a:rPr>
              <a:t>PO3</a:t>
            </a:r>
            <a:br>
              <a:rPr lang="en-US" altLang="en-US" sz="1600" b="1">
                <a:latin typeface="Arial" panose="020B0604020202020204" pitchFamily="34" charset="0"/>
                <a:ea typeface="Calibri" panose="020F0502020204030204" pitchFamily="34" charset="0"/>
                <a:cs typeface="Arial" panose="020B0604020202020204" pitchFamily="34" charset="0"/>
              </a:rPr>
            </a:br>
            <a:r>
              <a:rPr lang="en-US" altLang="en-US" sz="1600" b="1">
                <a:latin typeface="Arial" panose="020B0604020202020204" pitchFamily="34" charset="0"/>
                <a:ea typeface="Calibri" panose="020F0502020204030204" pitchFamily="34" charset="0"/>
                <a:cs typeface="Arial" panose="020B0604020202020204" pitchFamily="34" charset="0"/>
              </a:rPr>
              <a:t> Design/development of solutions::Design solutions for complex engineering problems and design system components or processes that meet the specified needs with appropriate consideration for the public health and safety, and the cultural, societal, and environmental considerations.</a:t>
            </a:r>
            <a:r>
              <a:rPr lang="en-US" altLang="en-US" sz="1600">
                <a:latin typeface="Arial" panose="020B0604020202020204" pitchFamily="34" charset="0"/>
                <a:ea typeface="Calibri" panose="020F0502020204030204" pitchFamily="34" charset="0"/>
                <a:cs typeface="Arial" panose="020B0604020202020204" pitchFamily="34" charset="0"/>
              </a:rPr>
              <a:t> </a:t>
            </a:r>
            <a:endParaRPr lang="en-IN" altLang="en-US" sz="160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tabLst>
                <a:tab pos="457200" algn="l"/>
              </a:tabLst>
            </a:pPr>
            <a:r>
              <a:rPr lang="en-US" altLang="en-US" sz="1600" b="1">
                <a:latin typeface="Arial" panose="020B0604020202020204" pitchFamily="34" charset="0"/>
                <a:ea typeface="Calibri" panose="020F0502020204030204" pitchFamily="34" charset="0"/>
                <a:cs typeface="Arial" panose="020B0604020202020204" pitchFamily="34" charset="0"/>
              </a:rPr>
              <a:t>PO4</a:t>
            </a:r>
            <a:br>
              <a:rPr lang="en-US" altLang="en-US" sz="1600" b="1">
                <a:latin typeface="Arial" panose="020B0604020202020204" pitchFamily="34" charset="0"/>
                <a:ea typeface="Calibri" panose="020F0502020204030204" pitchFamily="34" charset="0"/>
                <a:cs typeface="Arial" panose="020B0604020202020204" pitchFamily="34" charset="0"/>
              </a:rPr>
            </a:br>
            <a:r>
              <a:rPr lang="en-US" altLang="en-US" sz="1600" b="1">
                <a:latin typeface="Arial" panose="020B0604020202020204" pitchFamily="34" charset="0"/>
                <a:ea typeface="Calibri" panose="020F0502020204030204" pitchFamily="34" charset="0"/>
                <a:cs typeface="Arial" panose="020B0604020202020204" pitchFamily="34" charset="0"/>
              </a:rPr>
              <a:t> Conduct investigations of complex problems::Use research-based knowledge and research methods including design of experiments, analysis and interpretation of data, and synthesis of the information to provide valid conclusions.</a:t>
            </a:r>
            <a:r>
              <a:rPr lang="en-US" altLang="en-US" sz="1600">
                <a:latin typeface="Arial" panose="020B0604020202020204" pitchFamily="34" charset="0"/>
                <a:ea typeface="Calibri" panose="020F0502020204030204" pitchFamily="34" charset="0"/>
                <a:cs typeface="Arial" panose="020B0604020202020204" pitchFamily="34" charset="0"/>
              </a:rPr>
              <a:t> </a:t>
            </a:r>
            <a:endParaRPr lang="en-IN" altLang="en-US" sz="1600">
              <a:latin typeface="Arial" panose="020B0604020202020204" pitchFamily="34" charset="0"/>
              <a:ea typeface="Calibri" panose="020F0502020204030204" pitchFamily="34" charset="0"/>
              <a:cs typeface="Arial" panose="020B0604020202020204" pitchFamily="34" charset="0"/>
            </a:endParaRPr>
          </a:p>
          <a:p>
            <a:pPr>
              <a:tabLst>
                <a:tab pos="457200" algn="l"/>
              </a:tabLst>
            </a:pPr>
            <a:endParaRPr lang="en-IN" altLang="en-US" sz="70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2293" name="Object 1"/>
          <p:cNvGraphicFramePr>
            <a:graphicFrameLocks noChangeAspect="1"/>
          </p:cNvGraphicFramePr>
          <p:nvPr/>
        </p:nvGraphicFramePr>
        <p:xfrm>
          <a:off x="8915400" y="76200"/>
          <a:ext cx="1676400" cy="67310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76200"/>
                        <a:ext cx="16764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105958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p:nvPr>
        </p:nvSpPr>
        <p:spPr/>
        <p:txBody>
          <a:bodyPr/>
          <a:lstStyle/>
          <a:p>
            <a:r>
              <a:rPr lang="en-US" altLang="en-US" b="1">
                <a:solidFill>
                  <a:srgbClr val="C00000"/>
                </a:solidFill>
                <a:latin typeface="Arial" panose="020B0604020202020204" pitchFamily="34" charset="0"/>
                <a:cs typeface="Arial" panose="020B0604020202020204" pitchFamily="34" charset="0"/>
              </a:rPr>
              <a:t>Program  Outcomes</a:t>
            </a:r>
            <a:endParaRPr lang="en-IN" altLang="en-US" b="1">
              <a:latin typeface="Arial" panose="020B0604020202020204" pitchFamily="34" charset="0"/>
              <a:cs typeface="Arial" panose="020B0604020202020204" pitchFamily="34" charset="0"/>
            </a:endParaRPr>
          </a:p>
        </p:txBody>
      </p:sp>
      <p:sp>
        <p:nvSpPr>
          <p:cNvPr id="13315" name="Content Placeholder 2"/>
          <p:cNvSpPr>
            <a:spLocks noGrp="1"/>
          </p:cNvSpPr>
          <p:nvPr>
            <p:ph idx="1"/>
          </p:nvPr>
        </p:nvSpPr>
        <p:spPr/>
        <p:txBody>
          <a:bodyPr>
            <a:normAutofit lnSpcReduction="10000"/>
          </a:bodyPr>
          <a:lstStyle/>
          <a:p>
            <a:pPr>
              <a:lnSpc>
                <a:spcPct val="107000"/>
              </a:lnSpc>
              <a:spcAft>
                <a:spcPts val="800"/>
              </a:spcAft>
              <a:tabLst>
                <a:tab pos="457200" algn="l"/>
              </a:tabLst>
            </a:pPr>
            <a:r>
              <a:rPr lang="en-US" altLang="en-US" sz="1600" b="1">
                <a:latin typeface="Arial" panose="020B0604020202020204" pitchFamily="34" charset="0"/>
                <a:ea typeface="Calibri" panose="020F0502020204030204" pitchFamily="34" charset="0"/>
                <a:cs typeface="Arial" panose="020B0604020202020204" pitchFamily="34" charset="0"/>
              </a:rPr>
              <a:t>PO5</a:t>
            </a:r>
            <a:br>
              <a:rPr lang="en-US" altLang="en-US" sz="1600" b="1">
                <a:latin typeface="Arial" panose="020B0604020202020204" pitchFamily="34" charset="0"/>
                <a:ea typeface="Calibri" panose="020F0502020204030204" pitchFamily="34" charset="0"/>
                <a:cs typeface="Arial" panose="020B0604020202020204" pitchFamily="34" charset="0"/>
              </a:rPr>
            </a:br>
            <a:r>
              <a:rPr lang="en-US" altLang="en-US" sz="1600" b="1">
                <a:latin typeface="Arial" panose="020B0604020202020204" pitchFamily="34" charset="0"/>
                <a:ea typeface="Calibri" panose="020F0502020204030204" pitchFamily="34" charset="0"/>
                <a:cs typeface="Arial" panose="020B0604020202020204" pitchFamily="34" charset="0"/>
              </a:rPr>
              <a:t> Modern tool usage::Create, select, and apply appropriate techniques, resources, and modern engineering and IT tools including prediction and modeling to complex engineering activities with an understanding of the limitations.</a:t>
            </a:r>
            <a:endParaRPr lang="en-IN" altLang="en-US" sz="160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tabLst>
                <a:tab pos="457200" algn="l"/>
              </a:tabLst>
            </a:pPr>
            <a:r>
              <a:rPr lang="en-IN" altLang="en-US" sz="1600">
                <a:latin typeface="Arial" panose="020B0604020202020204" pitchFamily="34" charset="0"/>
                <a:ea typeface="Calibri" panose="020F0502020204030204" pitchFamily="34" charset="0"/>
                <a:cs typeface="Arial" panose="020B0604020202020204" pitchFamily="34" charset="0"/>
              </a:rPr>
              <a:t> </a:t>
            </a:r>
            <a:r>
              <a:rPr lang="en-US" altLang="en-US" sz="1600" b="1">
                <a:latin typeface="Arial" panose="020B0604020202020204" pitchFamily="34" charset="0"/>
                <a:ea typeface="Calibri" panose="020F0502020204030204" pitchFamily="34" charset="0"/>
                <a:cs typeface="Arial" panose="020B0604020202020204" pitchFamily="34" charset="0"/>
              </a:rPr>
              <a:t>PO6</a:t>
            </a:r>
            <a:br>
              <a:rPr lang="en-US" altLang="en-US" sz="1600" b="1">
                <a:latin typeface="Arial" panose="020B0604020202020204" pitchFamily="34" charset="0"/>
                <a:ea typeface="Calibri" panose="020F0502020204030204" pitchFamily="34" charset="0"/>
                <a:cs typeface="Arial" panose="020B0604020202020204" pitchFamily="34" charset="0"/>
              </a:rPr>
            </a:br>
            <a:r>
              <a:rPr lang="en-US" altLang="en-US" sz="1600" b="1">
                <a:latin typeface="Arial" panose="020B0604020202020204" pitchFamily="34" charset="0"/>
                <a:ea typeface="Calibri" panose="020F0502020204030204" pitchFamily="34" charset="0"/>
                <a:cs typeface="Arial" panose="020B0604020202020204" pitchFamily="34" charset="0"/>
              </a:rPr>
              <a:t> The engineer and society::Apply reasoning informed by the contextual knowledge to assess societal, health, safety, legal and cultural issues and the consequent responsibilities relevant to the professional engineering practice.</a:t>
            </a:r>
            <a:r>
              <a:rPr lang="en-US" altLang="en-US" sz="1600">
                <a:latin typeface="Arial" panose="020B0604020202020204" pitchFamily="34" charset="0"/>
                <a:ea typeface="Calibri" panose="020F0502020204030204" pitchFamily="34" charset="0"/>
                <a:cs typeface="Arial" panose="020B0604020202020204" pitchFamily="34" charset="0"/>
              </a:rPr>
              <a:t> </a:t>
            </a:r>
            <a:endParaRPr lang="en-IN" altLang="en-US" sz="160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tabLst>
                <a:tab pos="457200" algn="l"/>
              </a:tabLst>
            </a:pPr>
            <a:r>
              <a:rPr lang="en-US" altLang="en-US" sz="1600" b="1">
                <a:latin typeface="Arial" panose="020B0604020202020204" pitchFamily="34" charset="0"/>
                <a:ea typeface="Calibri" panose="020F0502020204030204" pitchFamily="34" charset="0"/>
                <a:cs typeface="Arial" panose="020B0604020202020204" pitchFamily="34" charset="0"/>
              </a:rPr>
              <a:t>PO7</a:t>
            </a:r>
            <a:br>
              <a:rPr lang="en-US" altLang="en-US" sz="1600" b="1">
                <a:latin typeface="Arial" panose="020B0604020202020204" pitchFamily="34" charset="0"/>
                <a:ea typeface="Calibri" panose="020F0502020204030204" pitchFamily="34" charset="0"/>
                <a:cs typeface="Arial" panose="020B0604020202020204" pitchFamily="34" charset="0"/>
              </a:rPr>
            </a:br>
            <a:r>
              <a:rPr lang="en-US" altLang="en-US" sz="1600" b="1">
                <a:latin typeface="Arial" panose="020B0604020202020204" pitchFamily="34" charset="0"/>
                <a:ea typeface="Calibri" panose="020F0502020204030204" pitchFamily="34" charset="0"/>
                <a:cs typeface="Arial" panose="020B0604020202020204" pitchFamily="34" charset="0"/>
              </a:rPr>
              <a:t> Environment and sustainability::Understand the impact of the professional engineering solutions in societal and environmental contexts, and demonstrate the knowledge of, and need for sustainable development.</a:t>
            </a:r>
            <a:r>
              <a:rPr lang="en-US" altLang="en-US" sz="1600">
                <a:latin typeface="Arial" panose="020B0604020202020204" pitchFamily="34" charset="0"/>
                <a:ea typeface="Calibri" panose="020F0502020204030204" pitchFamily="34" charset="0"/>
                <a:cs typeface="Arial" panose="020B0604020202020204" pitchFamily="34" charset="0"/>
              </a:rPr>
              <a:t> </a:t>
            </a:r>
            <a:endParaRPr lang="en-IN" altLang="en-US" sz="160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tabLst>
                <a:tab pos="457200" algn="l"/>
              </a:tabLst>
            </a:pPr>
            <a:r>
              <a:rPr lang="en-US" altLang="en-US" sz="1600" b="1">
                <a:latin typeface="Arial" panose="020B0604020202020204" pitchFamily="34" charset="0"/>
                <a:ea typeface="Calibri" panose="020F0502020204030204" pitchFamily="34" charset="0"/>
                <a:cs typeface="Arial" panose="020B0604020202020204" pitchFamily="34" charset="0"/>
              </a:rPr>
              <a:t>PO8</a:t>
            </a:r>
            <a:br>
              <a:rPr lang="en-US" altLang="en-US" sz="1600" b="1">
                <a:latin typeface="Arial" panose="020B0604020202020204" pitchFamily="34" charset="0"/>
                <a:ea typeface="Calibri" panose="020F0502020204030204" pitchFamily="34" charset="0"/>
                <a:cs typeface="Arial" panose="020B0604020202020204" pitchFamily="34" charset="0"/>
              </a:rPr>
            </a:br>
            <a:r>
              <a:rPr lang="en-US" altLang="en-US" sz="1600" b="1">
                <a:latin typeface="Arial" panose="020B0604020202020204" pitchFamily="34" charset="0"/>
                <a:ea typeface="Calibri" panose="020F0502020204030204" pitchFamily="34" charset="0"/>
                <a:cs typeface="Arial" panose="020B0604020202020204" pitchFamily="34" charset="0"/>
              </a:rPr>
              <a:t> Ethics::Apply ethical principles and commit to professional ethics and responsibilities and norms of the engineering practice.</a:t>
            </a:r>
            <a:r>
              <a:rPr lang="en-US" altLang="en-US" sz="1600">
                <a:latin typeface="Arial" panose="020B0604020202020204" pitchFamily="34" charset="0"/>
                <a:ea typeface="Calibri" panose="020F0502020204030204" pitchFamily="34" charset="0"/>
                <a:cs typeface="Arial" panose="020B0604020202020204" pitchFamily="34" charset="0"/>
              </a:rPr>
              <a:t> </a:t>
            </a:r>
            <a:endParaRPr lang="en-IN" altLang="en-US" sz="160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3317" name="Object 1"/>
          <p:cNvGraphicFramePr>
            <a:graphicFrameLocks noChangeAspect="1"/>
          </p:cNvGraphicFramePr>
          <p:nvPr/>
        </p:nvGraphicFramePr>
        <p:xfrm>
          <a:off x="8915400" y="76200"/>
          <a:ext cx="1676400" cy="67310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76200"/>
                        <a:ext cx="16764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401279232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title"/>
          </p:nvPr>
        </p:nvSpPr>
        <p:spPr>
          <a:xfrm>
            <a:off x="2362200" y="228601"/>
            <a:ext cx="7315200" cy="701675"/>
          </a:xfrm>
        </p:spPr>
        <p:txBody>
          <a:bodyPr/>
          <a:lstStyle/>
          <a:p>
            <a:r>
              <a:rPr lang="en-US" altLang="en-US" b="1">
                <a:solidFill>
                  <a:srgbClr val="C00000"/>
                </a:solidFill>
                <a:latin typeface="Arial" panose="020B0604020202020204" pitchFamily="34" charset="0"/>
                <a:cs typeface="Arial" panose="020B0604020202020204" pitchFamily="34" charset="0"/>
              </a:rPr>
              <a:t>Program  Outcomes</a:t>
            </a:r>
            <a:endParaRPr lang="en-IN" altLang="en-US" b="1">
              <a:latin typeface="Arial" panose="020B0604020202020204" pitchFamily="34" charset="0"/>
              <a:cs typeface="Arial" panose="020B0604020202020204" pitchFamily="34" charset="0"/>
            </a:endParaRPr>
          </a:p>
        </p:txBody>
      </p:sp>
      <p:sp>
        <p:nvSpPr>
          <p:cNvPr id="14339" name="Content Placeholder 2"/>
          <p:cNvSpPr>
            <a:spLocks noGrp="1"/>
          </p:cNvSpPr>
          <p:nvPr>
            <p:ph idx="1"/>
          </p:nvPr>
        </p:nvSpPr>
        <p:spPr>
          <a:xfrm>
            <a:off x="2209800" y="762000"/>
            <a:ext cx="7886700" cy="6096000"/>
          </a:xfrm>
        </p:spPr>
        <p:txBody>
          <a:bodyPr>
            <a:normAutofit lnSpcReduction="10000"/>
          </a:bodyPr>
          <a:lstStyle/>
          <a:p>
            <a:pPr>
              <a:lnSpc>
                <a:spcPct val="107000"/>
              </a:lnSpc>
              <a:spcAft>
                <a:spcPts val="800"/>
              </a:spcAft>
              <a:tabLst>
                <a:tab pos="457200" algn="l"/>
              </a:tabLst>
            </a:pPr>
            <a:r>
              <a:rPr lang="en-US" altLang="en-US" sz="1500" b="1">
                <a:latin typeface="Arial" panose="020B0604020202020204" pitchFamily="34" charset="0"/>
                <a:ea typeface="Calibri" panose="020F0502020204030204" pitchFamily="34" charset="0"/>
                <a:cs typeface="Arial" panose="020B0604020202020204" pitchFamily="34" charset="0"/>
              </a:rPr>
              <a:t>PO9</a:t>
            </a:r>
            <a:br>
              <a:rPr lang="en-US" altLang="en-US" sz="1500" b="1">
                <a:latin typeface="Arial" panose="020B0604020202020204" pitchFamily="34" charset="0"/>
                <a:ea typeface="Calibri" panose="020F0502020204030204" pitchFamily="34" charset="0"/>
                <a:cs typeface="Arial" panose="020B0604020202020204" pitchFamily="34" charset="0"/>
              </a:rPr>
            </a:br>
            <a:r>
              <a:rPr lang="en-US" altLang="en-US" sz="1500" b="1">
                <a:latin typeface="Arial" panose="020B0604020202020204" pitchFamily="34" charset="0"/>
                <a:ea typeface="Calibri" panose="020F0502020204030204" pitchFamily="34" charset="0"/>
                <a:cs typeface="Arial" panose="020B0604020202020204" pitchFamily="34" charset="0"/>
              </a:rPr>
              <a:t> Individual and team work::Function effectively as an individual, and as a member or leader in diverse teams, and in multidisciplinary settings.</a:t>
            </a:r>
            <a:r>
              <a:rPr lang="en-US" altLang="en-US" sz="1500">
                <a:latin typeface="Arial" panose="020B0604020202020204" pitchFamily="34" charset="0"/>
                <a:ea typeface="Calibri" panose="020F0502020204030204" pitchFamily="34" charset="0"/>
                <a:cs typeface="Arial" panose="020B0604020202020204" pitchFamily="34" charset="0"/>
              </a:rPr>
              <a:t> </a:t>
            </a:r>
            <a:endParaRPr lang="en-IN" altLang="en-US" sz="150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tabLst>
                <a:tab pos="457200" algn="l"/>
              </a:tabLst>
            </a:pPr>
            <a:r>
              <a:rPr lang="en-US" altLang="en-US" sz="1500" b="1">
                <a:latin typeface="Arial" panose="020B0604020202020204" pitchFamily="34" charset="0"/>
                <a:ea typeface="Calibri" panose="020F0502020204030204" pitchFamily="34" charset="0"/>
                <a:cs typeface="Arial" panose="020B0604020202020204" pitchFamily="34" charset="0"/>
              </a:rPr>
              <a:t>PO10</a:t>
            </a:r>
            <a:br>
              <a:rPr lang="en-US" altLang="en-US" sz="1500" b="1">
                <a:latin typeface="Arial" panose="020B0604020202020204" pitchFamily="34" charset="0"/>
                <a:ea typeface="Calibri" panose="020F0502020204030204" pitchFamily="34" charset="0"/>
                <a:cs typeface="Arial" panose="020B0604020202020204" pitchFamily="34" charset="0"/>
              </a:rPr>
            </a:br>
            <a:r>
              <a:rPr lang="en-US" altLang="en-US" sz="1500" b="1">
                <a:latin typeface="Arial" panose="020B0604020202020204" pitchFamily="34" charset="0"/>
                <a:ea typeface="Calibri" panose="020F0502020204030204" pitchFamily="34" charset="0"/>
                <a:cs typeface="Arial" panose="020B0604020202020204" pitchFamily="34" charset="0"/>
              </a:rPr>
              <a:t> Communication::Communicate effectively on complex engineering activities with the engineering community and with society at large, such as, being able to comprehend and write effective reports and design documentation, make effective presentations, and give and receive clear instructions.</a:t>
            </a:r>
            <a:r>
              <a:rPr lang="en-US" altLang="en-US" sz="1500">
                <a:latin typeface="Arial" panose="020B0604020202020204" pitchFamily="34" charset="0"/>
                <a:ea typeface="Calibri" panose="020F0502020204030204" pitchFamily="34" charset="0"/>
                <a:cs typeface="Arial" panose="020B0604020202020204" pitchFamily="34" charset="0"/>
              </a:rPr>
              <a:t> </a:t>
            </a:r>
            <a:endParaRPr lang="en-IN" altLang="en-US" sz="1500">
              <a:latin typeface="Arial" panose="020B0604020202020204" pitchFamily="34" charset="0"/>
              <a:ea typeface="Calibri" panose="020F0502020204030204" pitchFamily="34" charset="0"/>
              <a:cs typeface="Arial" panose="020B0604020202020204" pitchFamily="34" charset="0"/>
            </a:endParaRPr>
          </a:p>
          <a:p>
            <a:pPr>
              <a:lnSpc>
                <a:spcPct val="107000"/>
              </a:lnSpc>
              <a:spcAft>
                <a:spcPts val="800"/>
              </a:spcAft>
              <a:tabLst>
                <a:tab pos="457200" algn="l"/>
              </a:tabLst>
            </a:pPr>
            <a:r>
              <a:rPr lang="en-US" altLang="en-US" sz="1500" b="1">
                <a:latin typeface="Arial" panose="020B0604020202020204" pitchFamily="34" charset="0"/>
                <a:ea typeface="Calibri" panose="020F0502020204030204" pitchFamily="34" charset="0"/>
                <a:cs typeface="Arial" panose="020B0604020202020204" pitchFamily="34" charset="0"/>
              </a:rPr>
              <a:t>PO11</a:t>
            </a:r>
            <a:br>
              <a:rPr lang="en-US" altLang="en-US" sz="1500" b="1">
                <a:latin typeface="Arial" panose="020B0604020202020204" pitchFamily="34" charset="0"/>
                <a:ea typeface="Calibri" panose="020F0502020204030204" pitchFamily="34" charset="0"/>
                <a:cs typeface="Arial" panose="020B0604020202020204" pitchFamily="34" charset="0"/>
              </a:rPr>
            </a:br>
            <a:r>
              <a:rPr lang="en-US" altLang="en-US" sz="1500" b="1">
                <a:latin typeface="Arial" panose="020B0604020202020204" pitchFamily="34" charset="0"/>
                <a:ea typeface="Calibri" panose="020F0502020204030204" pitchFamily="34" charset="0"/>
                <a:cs typeface="Arial" panose="020B0604020202020204" pitchFamily="34" charset="0"/>
              </a:rPr>
              <a:t> Project management and finance::Demonstrate knowledge and understanding of the engineering, management principles and apply the same to one’s own work, as a member or a leader in a team, manage projects efficiently in respective disciplines and multidisciplinary environments after consideration of economic and financial factors.</a:t>
            </a:r>
            <a:r>
              <a:rPr lang="en-US" altLang="en-US" sz="1500">
                <a:latin typeface="Arial" panose="020B0604020202020204" pitchFamily="34" charset="0"/>
                <a:ea typeface="Calibri" panose="020F0502020204030204" pitchFamily="34" charset="0"/>
                <a:cs typeface="Arial" panose="020B0604020202020204" pitchFamily="34" charset="0"/>
              </a:rPr>
              <a:t> </a:t>
            </a:r>
          </a:p>
          <a:p>
            <a:pPr>
              <a:lnSpc>
                <a:spcPct val="107000"/>
              </a:lnSpc>
              <a:spcAft>
                <a:spcPts val="800"/>
              </a:spcAft>
              <a:tabLst>
                <a:tab pos="457200" algn="l"/>
              </a:tabLst>
            </a:pPr>
            <a:r>
              <a:rPr lang="en-US" altLang="en-US" sz="1500" b="1">
                <a:latin typeface="Arial" panose="020B0604020202020204" pitchFamily="34" charset="0"/>
                <a:ea typeface="Calibri" panose="020F0502020204030204" pitchFamily="34" charset="0"/>
                <a:cs typeface="Arial" panose="020B0604020202020204" pitchFamily="34" charset="0"/>
              </a:rPr>
              <a:t>PO12</a:t>
            </a:r>
            <a:br>
              <a:rPr lang="en-US" altLang="en-US" sz="1500" b="1">
                <a:latin typeface="Arial" panose="020B0604020202020204" pitchFamily="34" charset="0"/>
                <a:ea typeface="Calibri" panose="020F0502020204030204" pitchFamily="34" charset="0"/>
                <a:cs typeface="Arial" panose="020B0604020202020204" pitchFamily="34" charset="0"/>
              </a:rPr>
            </a:br>
            <a:r>
              <a:rPr lang="en-US" altLang="en-US" sz="1500" b="1">
                <a:latin typeface="Arial" panose="020B0604020202020204" pitchFamily="34" charset="0"/>
                <a:ea typeface="Calibri" panose="020F0502020204030204" pitchFamily="34" charset="0"/>
                <a:cs typeface="Arial" panose="020B0604020202020204" pitchFamily="34" charset="0"/>
              </a:rPr>
              <a:t> Life-long learning::Recognize the need for, and have the preparation and ability to engage in independent and life-long learning in the broadest context of technological change.</a:t>
            </a:r>
          </a:p>
          <a:p>
            <a:pPr>
              <a:lnSpc>
                <a:spcPct val="107000"/>
              </a:lnSpc>
              <a:spcAft>
                <a:spcPts val="800"/>
              </a:spcAft>
              <a:tabLst>
                <a:tab pos="457200" algn="l"/>
              </a:tabLst>
            </a:pPr>
            <a:r>
              <a:rPr lang="en-US" altLang="en-US" sz="1500">
                <a:latin typeface="Arial" panose="020B0604020202020204" pitchFamily="34" charset="0"/>
                <a:ea typeface="Calibri" panose="020F0502020204030204" pitchFamily="34" charset="0"/>
                <a:cs typeface="Arial" panose="020B0604020202020204" pitchFamily="34" charset="0"/>
              </a:rPr>
              <a:t> </a:t>
            </a:r>
            <a:r>
              <a:rPr lang="en-US" altLang="en-US" sz="1500" b="1">
                <a:latin typeface="Arial" panose="020B0604020202020204" pitchFamily="34" charset="0"/>
                <a:ea typeface="Calibri" panose="020F0502020204030204" pitchFamily="34" charset="0"/>
                <a:cs typeface="Arial" panose="020B0604020202020204" pitchFamily="34" charset="0"/>
              </a:rPr>
              <a:t>PO13</a:t>
            </a:r>
            <a:br>
              <a:rPr lang="en-US" altLang="en-US" sz="1500" b="1">
                <a:latin typeface="Arial" panose="020B0604020202020204" pitchFamily="34" charset="0"/>
                <a:ea typeface="Calibri" panose="020F0502020204030204" pitchFamily="34" charset="0"/>
                <a:cs typeface="Arial" panose="020B0604020202020204" pitchFamily="34" charset="0"/>
              </a:rPr>
            </a:br>
            <a:r>
              <a:rPr lang="en-US" altLang="en-US" sz="1500" b="1">
                <a:latin typeface="Arial" panose="020B0604020202020204" pitchFamily="34" charset="0"/>
                <a:ea typeface="Calibri" panose="020F0502020204030204" pitchFamily="34" charset="0"/>
                <a:cs typeface="Arial" panose="020B0604020202020204" pitchFamily="34" charset="0"/>
              </a:rPr>
              <a:t> Competitive Skills::Ability to compete in national and international technical events and building the competitive spirit alongwith having a good digital footprint.</a:t>
            </a:r>
            <a:r>
              <a:rPr lang="en-US" altLang="en-US" sz="1500">
                <a:latin typeface="Arial" panose="020B0604020202020204" pitchFamily="34" charset="0"/>
                <a:ea typeface="Calibri" panose="020F0502020204030204" pitchFamily="34" charset="0"/>
                <a:cs typeface="Arial" panose="020B0604020202020204" pitchFamily="34" charset="0"/>
              </a:rPr>
              <a:t> </a:t>
            </a:r>
            <a:endParaRPr lang="en-IN" altLang="en-US" sz="1500">
              <a:latin typeface="Arial" panose="020B0604020202020204" pitchFamily="34" charset="0"/>
              <a:ea typeface="Calibri" panose="020F0502020204030204" pitchFamily="34" charset="0"/>
              <a:cs typeface="Arial" panose="020B0604020202020204" pitchFamily="34" charset="0"/>
            </a:endParaRPr>
          </a:p>
        </p:txBody>
      </p:sp>
      <p:graphicFrame>
        <p:nvGraphicFramePr>
          <p:cNvPr id="14341" name="Object 1"/>
          <p:cNvGraphicFramePr>
            <a:graphicFrameLocks noChangeAspect="1"/>
          </p:cNvGraphicFramePr>
          <p:nvPr/>
        </p:nvGraphicFramePr>
        <p:xfrm>
          <a:off x="8915400" y="76200"/>
          <a:ext cx="1676400" cy="673100"/>
        </p:xfrm>
        <a:graphic>
          <a:graphicData uri="http://schemas.openxmlformats.org/presentationml/2006/ole">
            <mc:AlternateContent xmlns:mc="http://schemas.openxmlformats.org/markup-compatibility/2006">
              <mc:Choice xmlns:v="urn:schemas-microsoft-com:vml" Requires="v">
                <p:oleObj r:id="rId2" imgW="13937020" imgH="5409524" progId="">
                  <p:embed/>
                </p:oleObj>
              </mc:Choice>
              <mc:Fallback>
                <p:oleObj r:id="rId2" imgW="13937020" imgH="5409524" progId="">
                  <p:embed/>
                  <p:pic>
                    <p:nvPicPr>
                      <p:cNvPr id="0" nam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15400" y="76200"/>
                        <a:ext cx="1676400" cy="673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Tree>
    <p:extLst>
      <p:ext uri="{BB962C8B-B14F-4D97-AF65-F5344CB8AC3E}">
        <p14:creationId xmlns:p14="http://schemas.microsoft.com/office/powerpoint/2010/main" val="3227005284"/>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75</TotalTime>
  <Words>1142</Words>
  <Application>Microsoft Office PowerPoint</Application>
  <PresentationFormat>Widescreen</PresentationFormat>
  <Paragraphs>76</Paragraphs>
  <Slides>15</Slides>
  <Notes>0</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0</vt:i4>
      </vt:variant>
      <vt:variant>
        <vt:lpstr>Slide Titles</vt:lpstr>
      </vt:variant>
      <vt:variant>
        <vt:i4>15</vt:i4>
      </vt:variant>
    </vt:vector>
  </HeadingPairs>
  <TitlesOfParts>
    <vt:vector size="24" baseType="lpstr">
      <vt:lpstr>Arial</vt:lpstr>
      <vt:lpstr>Arial Rounded MT Bold</vt:lpstr>
      <vt:lpstr>Berlin Sans FB</vt:lpstr>
      <vt:lpstr>Berlin Sans FB Demi</vt:lpstr>
      <vt:lpstr>Calibri</vt:lpstr>
      <vt:lpstr>Calibri Light</vt:lpstr>
      <vt:lpstr>Times New Roman</vt:lpstr>
      <vt:lpstr>Trebuchet MS</vt:lpstr>
      <vt:lpstr>Office Theme</vt:lpstr>
      <vt:lpstr>INT217 INTRODUCTION TODATA MANAGEMENT</vt:lpstr>
      <vt:lpstr>Course details</vt:lpstr>
      <vt:lpstr>Marks Breakup</vt:lpstr>
      <vt:lpstr>Reference Books </vt:lpstr>
      <vt:lpstr> Revised Bloom’s taxonomy</vt:lpstr>
      <vt:lpstr>Course outcome</vt:lpstr>
      <vt:lpstr>Program  Outcomes</vt:lpstr>
      <vt:lpstr>Program  Outcomes</vt:lpstr>
      <vt:lpstr>Program  Outcomes</vt:lpstr>
      <vt:lpstr>Course contents</vt:lpstr>
      <vt:lpstr>Course contents</vt:lpstr>
      <vt:lpstr>Course contents</vt:lpstr>
      <vt:lpstr>Course contents</vt:lpstr>
      <vt:lpstr>Course contents</vt:lpstr>
      <vt:lpstr>Next Class: Introduction To Data Management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INT551 DATA MANAGEMENT</dc:title>
  <dc:creator>MY PC</dc:creator>
  <cp:lastModifiedBy>Tanima Thakur</cp:lastModifiedBy>
  <cp:revision>17</cp:revision>
  <dcterms:created xsi:type="dcterms:W3CDTF">2022-07-21T04:18:39Z</dcterms:created>
  <dcterms:modified xsi:type="dcterms:W3CDTF">2022-07-28T17:58:47Z</dcterms:modified>
</cp:coreProperties>
</file>